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</p:sldMasterIdLst>
  <p:notesMasterIdLst>
    <p:notesMasterId r:id="rId64"/>
  </p:notesMasterIdLst>
  <p:handoutMasterIdLst>
    <p:handoutMasterId r:id="rId65"/>
  </p:handoutMasterIdLst>
  <p:sldIdLst>
    <p:sldId id="604" r:id="rId2"/>
    <p:sldId id="489" r:id="rId3"/>
    <p:sldId id="630" r:id="rId4"/>
    <p:sldId id="631" r:id="rId5"/>
    <p:sldId id="428" r:id="rId6"/>
    <p:sldId id="619" r:id="rId7"/>
    <p:sldId id="522" r:id="rId8"/>
    <p:sldId id="536" r:id="rId9"/>
    <p:sldId id="607" r:id="rId10"/>
    <p:sldId id="490" r:id="rId11"/>
    <p:sldId id="491" r:id="rId12"/>
    <p:sldId id="540" r:id="rId13"/>
    <p:sldId id="541" r:id="rId14"/>
    <p:sldId id="542" r:id="rId15"/>
    <p:sldId id="554" r:id="rId16"/>
    <p:sldId id="537" r:id="rId17"/>
    <p:sldId id="552" r:id="rId18"/>
    <p:sldId id="622" r:id="rId19"/>
    <p:sldId id="623" r:id="rId20"/>
    <p:sldId id="625" r:id="rId21"/>
    <p:sldId id="598" r:id="rId22"/>
    <p:sldId id="553" r:id="rId23"/>
    <p:sldId id="632" r:id="rId24"/>
    <p:sldId id="633" r:id="rId25"/>
    <p:sldId id="639" r:id="rId26"/>
    <p:sldId id="634" r:id="rId27"/>
    <p:sldId id="635" r:id="rId28"/>
    <p:sldId id="636" r:id="rId29"/>
    <p:sldId id="637" r:id="rId30"/>
    <p:sldId id="638" r:id="rId31"/>
    <p:sldId id="503" r:id="rId32"/>
    <p:sldId id="582" r:id="rId33"/>
    <p:sldId id="620" r:id="rId34"/>
    <p:sldId id="504" r:id="rId35"/>
    <p:sldId id="556" r:id="rId36"/>
    <p:sldId id="557" r:id="rId37"/>
    <p:sldId id="621" r:id="rId38"/>
    <p:sldId id="506" r:id="rId39"/>
    <p:sldId id="559" r:id="rId40"/>
    <p:sldId id="560" r:id="rId41"/>
    <p:sldId id="564" r:id="rId42"/>
    <p:sldId id="569" r:id="rId43"/>
    <p:sldId id="571" r:id="rId44"/>
    <p:sldId id="628" r:id="rId45"/>
    <p:sldId id="532" r:id="rId46"/>
    <p:sldId id="573" r:id="rId47"/>
    <p:sldId id="580" r:id="rId48"/>
    <p:sldId id="592" r:id="rId49"/>
    <p:sldId id="572" r:id="rId50"/>
    <p:sldId id="575" r:id="rId51"/>
    <p:sldId id="585" r:id="rId52"/>
    <p:sldId id="586" r:id="rId53"/>
    <p:sldId id="587" r:id="rId54"/>
    <p:sldId id="588" r:id="rId55"/>
    <p:sldId id="589" r:id="rId56"/>
    <p:sldId id="590" r:id="rId57"/>
    <p:sldId id="591" r:id="rId58"/>
    <p:sldId id="629" r:id="rId59"/>
    <p:sldId id="576" r:id="rId60"/>
    <p:sldId id="578" r:id="rId61"/>
    <p:sldId id="626" r:id="rId62"/>
    <p:sldId id="627" r:id="rId63"/>
  </p:sldIdLst>
  <p:sldSz cx="9144000" cy="6858000" type="screen4x3"/>
  <p:notesSz cx="6794500" cy="99060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sz="1500" kern="1200">
        <a:solidFill>
          <a:srgbClr val="000000"/>
        </a:solidFill>
        <a:latin typeface="Helvetic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5096"/>
    <a:srgbClr val="A050D2"/>
    <a:srgbClr val="8750FF"/>
    <a:srgbClr val="FF5064"/>
    <a:srgbClr val="8750EF"/>
    <a:srgbClr val="FF60FF"/>
    <a:srgbClr val="FF50FF"/>
    <a:srgbClr val="007C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8" autoAdjust="0"/>
    <p:restoredTop sz="94919" autoAdjust="0"/>
  </p:normalViewPr>
  <p:slideViewPr>
    <p:cSldViewPr snapToGrid="0">
      <p:cViewPr>
        <p:scale>
          <a:sx n="100" d="100"/>
          <a:sy n="100" d="100"/>
        </p:scale>
        <p:origin x="-372" y="-270"/>
      </p:cViewPr>
      <p:guideLst>
        <p:guide orient="horz" pos="1164"/>
        <p:guide orient="horz" pos="1410"/>
        <p:guide orient="horz" pos="2707"/>
        <p:guide orient="horz" pos="2389"/>
        <p:guide orient="horz" pos="2052"/>
        <p:guide orient="horz" pos="1735"/>
        <p:guide orient="horz" pos="3361"/>
        <p:guide orient="horz" pos="3036"/>
        <p:guide pos="3890"/>
        <p:guide pos="330"/>
        <p:guide pos="902"/>
        <p:guide pos="4504"/>
        <p:guide pos="5129"/>
        <p:guide pos="15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48" y="-78"/>
      </p:cViewPr>
      <p:guideLst>
        <p:guide orient="horz" pos="3120"/>
        <p:guide pos="213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5730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defTabSz="91916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097588" y="0"/>
            <a:ext cx="7318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1916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15500"/>
            <a:ext cx="4921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defTabSz="91916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43688" y="9715500"/>
            <a:ext cx="1857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19163">
              <a:defRPr sz="1200"/>
            </a:lvl1pPr>
          </a:lstStyle>
          <a:p>
            <a:pPr>
              <a:defRPr/>
            </a:pPr>
            <a:fld id="{6CEDB4A7-F63B-4864-BF34-8E450AD9DB1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1" tIns="45926" rIns="91851" bIns="45926" numCol="1" anchor="t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1" tIns="45926" rIns="91851" bIns="45926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680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20750" y="741363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03763"/>
            <a:ext cx="4984750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1" tIns="45926" rIns="91851" bIns="459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1" tIns="45926" rIns="91851" bIns="45926" numCol="1" anchor="b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1070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1" tIns="45926" rIns="91851" bIns="45926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AAB272C-BABB-4358-8A2D-23A7EE36F0C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49FF0-7770-4D35-B3A3-42F4F730EA35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778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C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C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090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A93257-DFF8-496A-AD5F-0412068E9159}" type="slidenum">
              <a:rPr lang="de-DE" smtClean="0"/>
              <a:pPr/>
              <a:t>12</a:t>
            </a:fld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smtClean="0"/>
              <a:t>Calipso shows a classic dust front, a cold air density current with a head but no arc clouds!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2929C6-7BBD-46CB-9530-1C52CAF710EF}" type="slidenum">
              <a:rPr lang="en-GB" smtClean="0">
                <a:latin typeface="Arial" charset="0"/>
                <a:cs typeface="Arial" charset="0"/>
              </a:rPr>
              <a:pPr/>
              <a:t>18</a:t>
            </a:fld>
            <a:endParaRPr lang="en-GB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51EBED-6E3B-46DD-BCF9-402451C7F127}" type="slidenum">
              <a:rPr lang="ar-SA" smtClean="0"/>
              <a:pPr/>
              <a:t>48</a:t>
            </a:fld>
            <a:endParaRPr lang="en-GB" smtClean="0"/>
          </a:p>
        </p:txBody>
      </p:sp>
      <p:sp>
        <p:nvSpPr>
          <p:cNvPr id="829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CA6483-84D3-4DE3-9A36-1E285C261EEF}" type="slidenum">
              <a:rPr lang="ar-SA" smtClean="0"/>
              <a:pPr/>
              <a:t>50</a:t>
            </a:fld>
            <a:endParaRPr lang="en-GB" smtClean="0"/>
          </a:p>
        </p:txBody>
      </p:sp>
      <p:sp>
        <p:nvSpPr>
          <p:cNvPr id="839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spect="1" noChangeArrowheads="1" noTextEdit="1"/>
          </p:cNvSpPr>
          <p:nvPr/>
        </p:nvSpPr>
        <p:spPr bwMode="auto">
          <a:xfrm>
            <a:off x="0" y="3244850"/>
            <a:ext cx="9144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GB"/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763" y="3387725"/>
            <a:ext cx="9139237" cy="246063"/>
            <a:chOff x="3" y="2044"/>
            <a:chExt cx="6237" cy="179"/>
          </a:xfrm>
        </p:grpSpPr>
        <p:sp>
          <p:nvSpPr>
            <p:cNvPr id="6" name="Rectangle 7"/>
            <p:cNvSpPr>
              <a:spLocks noChangeArrowheads="1"/>
            </p:cNvSpPr>
            <p:nvPr userDrawn="1"/>
          </p:nvSpPr>
          <p:spPr bwMode="auto">
            <a:xfrm>
              <a:off x="3" y="2044"/>
              <a:ext cx="2433" cy="17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" name="Rectangle 8"/>
            <p:cNvSpPr>
              <a:spLocks noChangeArrowheads="1"/>
            </p:cNvSpPr>
            <p:nvPr userDrawn="1"/>
          </p:nvSpPr>
          <p:spPr bwMode="auto">
            <a:xfrm>
              <a:off x="2557" y="2044"/>
              <a:ext cx="445" cy="179"/>
            </a:xfrm>
            <a:prstGeom prst="rect">
              <a:avLst/>
            </a:prstGeom>
            <a:solidFill>
              <a:srgbClr val="9F2D2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" name="Rectangle 9"/>
            <p:cNvSpPr>
              <a:spLocks noChangeArrowheads="1"/>
            </p:cNvSpPr>
            <p:nvPr userDrawn="1"/>
          </p:nvSpPr>
          <p:spPr bwMode="auto">
            <a:xfrm>
              <a:off x="3149" y="2044"/>
              <a:ext cx="147" cy="179"/>
            </a:xfrm>
            <a:prstGeom prst="rect">
              <a:avLst/>
            </a:prstGeom>
            <a:solidFill>
              <a:srgbClr val="7498C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9" name="Rectangle 10"/>
            <p:cNvSpPr>
              <a:spLocks noChangeArrowheads="1"/>
            </p:cNvSpPr>
            <p:nvPr userDrawn="1"/>
          </p:nvSpPr>
          <p:spPr bwMode="auto">
            <a:xfrm>
              <a:off x="3476" y="2044"/>
              <a:ext cx="89" cy="179"/>
            </a:xfrm>
            <a:prstGeom prst="rect">
              <a:avLst/>
            </a:prstGeom>
            <a:solidFill>
              <a:srgbClr val="FF9A0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" name="Rectangle 11"/>
            <p:cNvSpPr>
              <a:spLocks noChangeArrowheads="1"/>
            </p:cNvSpPr>
            <p:nvPr userDrawn="1"/>
          </p:nvSpPr>
          <p:spPr bwMode="auto">
            <a:xfrm>
              <a:off x="4398" y="2044"/>
              <a:ext cx="1842" cy="17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grpSp>
        <p:nvGrpSpPr>
          <p:cNvPr id="11" name="Group 37"/>
          <p:cNvGrpSpPr>
            <a:grpSpLocks/>
          </p:cNvGrpSpPr>
          <p:nvPr userDrawn="1"/>
        </p:nvGrpSpPr>
        <p:grpSpPr bwMode="auto">
          <a:xfrm>
            <a:off x="6916738" y="6303963"/>
            <a:ext cx="1839912" cy="339725"/>
            <a:chOff x="4720" y="3971"/>
            <a:chExt cx="1256" cy="214"/>
          </a:xfrm>
        </p:grpSpPr>
        <p:sp>
          <p:nvSpPr>
            <p:cNvPr id="12" name="Freeform 38"/>
            <p:cNvSpPr>
              <a:spLocks/>
            </p:cNvSpPr>
            <p:nvPr userDrawn="1"/>
          </p:nvSpPr>
          <p:spPr bwMode="auto">
            <a:xfrm>
              <a:off x="4811" y="4055"/>
              <a:ext cx="122" cy="40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8" y="0"/>
                </a:cxn>
                <a:cxn ang="0">
                  <a:pos x="0" y="34"/>
                </a:cxn>
                <a:cxn ang="0">
                  <a:pos x="103" y="34"/>
                </a:cxn>
                <a:cxn ang="0">
                  <a:pos x="105" y="19"/>
                </a:cxn>
                <a:cxn ang="0">
                  <a:pos x="103" y="0"/>
                </a:cxn>
              </a:cxnLst>
              <a:rect l="0" t="0" r="r" b="b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3" name="Freeform 39"/>
            <p:cNvSpPr>
              <a:spLocks/>
            </p:cNvSpPr>
            <p:nvPr userDrawn="1"/>
          </p:nvSpPr>
          <p:spPr bwMode="auto">
            <a:xfrm>
              <a:off x="4720" y="3971"/>
              <a:ext cx="207" cy="214"/>
            </a:xfrm>
            <a:custGeom>
              <a:avLst/>
              <a:gdLst/>
              <a:ahLst/>
              <a:cxnLst>
                <a:cxn ang="0">
                  <a:pos x="64" y="122"/>
                </a:cxn>
                <a:cxn ang="0">
                  <a:pos x="37" y="156"/>
                </a:cxn>
                <a:cxn ang="0">
                  <a:pos x="146" y="156"/>
                </a:cxn>
                <a:cxn ang="0">
                  <a:pos x="91" y="176"/>
                </a:cxn>
                <a:cxn ang="0">
                  <a:pos x="6" y="90"/>
                </a:cxn>
                <a:cxn ang="0">
                  <a:pos x="91" y="5"/>
                </a:cxn>
                <a:cxn ang="0">
                  <a:pos x="144" y="23"/>
                </a:cxn>
                <a:cxn ang="0">
                  <a:pos x="118" y="55"/>
                </a:cxn>
                <a:cxn ang="0">
                  <a:pos x="175" y="55"/>
                </a:cxn>
                <a:cxn ang="0">
                  <a:pos x="91" y="0"/>
                </a:cxn>
                <a:cxn ang="0">
                  <a:pos x="0" y="90"/>
                </a:cxn>
                <a:cxn ang="0">
                  <a:pos x="91" y="181"/>
                </a:cxn>
                <a:cxn ang="0">
                  <a:pos x="176" y="122"/>
                </a:cxn>
                <a:cxn ang="0">
                  <a:pos x="64" y="122"/>
                </a:cxn>
              </a:cxnLst>
              <a:rect l="0" t="0" r="r" b="b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381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4" name="Freeform 40"/>
            <p:cNvSpPr>
              <a:spLocks/>
            </p:cNvSpPr>
            <p:nvPr userDrawn="1"/>
          </p:nvSpPr>
          <p:spPr bwMode="auto">
            <a:xfrm>
              <a:off x="4963" y="4014"/>
              <a:ext cx="174" cy="132"/>
            </a:xfrm>
            <a:custGeom>
              <a:avLst/>
              <a:gdLst/>
              <a:ahLst/>
              <a:cxnLst>
                <a:cxn ang="0">
                  <a:pos x="160" y="23"/>
                </a:cxn>
                <a:cxn ang="0">
                  <a:pos x="90" y="23"/>
                </a:cxn>
                <a:cxn ang="0">
                  <a:pos x="74" y="50"/>
                </a:cxn>
                <a:cxn ang="0">
                  <a:pos x="139" y="50"/>
                </a:cxn>
                <a:cxn ang="0">
                  <a:pos x="126" y="74"/>
                </a:cxn>
                <a:cxn ang="0">
                  <a:pos x="61" y="74"/>
                </a:cxn>
                <a:cxn ang="0">
                  <a:pos x="41" y="108"/>
                </a:cxn>
                <a:cxn ang="0">
                  <a:pos x="114" y="108"/>
                </a:cxn>
                <a:cxn ang="0">
                  <a:pos x="101" y="132"/>
                </a:cxn>
                <a:cxn ang="0">
                  <a:pos x="0" y="132"/>
                </a:cxn>
                <a:cxn ang="0">
                  <a:pos x="76" y="0"/>
                </a:cxn>
                <a:cxn ang="0">
                  <a:pos x="174" y="0"/>
                </a:cxn>
                <a:cxn ang="0">
                  <a:pos x="160" y="23"/>
                </a:cxn>
              </a:cxnLst>
              <a:rect l="0" t="0" r="r" b="b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5" name="Freeform 41"/>
            <p:cNvSpPr>
              <a:spLocks/>
            </p:cNvSpPr>
            <p:nvPr userDrawn="1"/>
          </p:nvSpPr>
          <p:spPr bwMode="auto">
            <a:xfrm>
              <a:off x="5095" y="4014"/>
              <a:ext cx="167" cy="135"/>
            </a:xfrm>
            <a:custGeom>
              <a:avLst/>
              <a:gdLst/>
              <a:ahLst/>
              <a:cxnLst>
                <a:cxn ang="0">
                  <a:pos x="100" y="73"/>
                </a:cxn>
                <a:cxn ang="0">
                  <a:pos x="30" y="115"/>
                </a:cxn>
                <a:cxn ang="0">
                  <a:pos x="2" y="102"/>
                </a:cxn>
                <a:cxn ang="0">
                  <a:pos x="9" y="74"/>
                </a:cxn>
                <a:cxn ang="0">
                  <a:pos x="52" y="0"/>
                </a:cxn>
                <a:cxn ang="0">
                  <a:pos x="75" y="0"/>
                </a:cxn>
                <a:cxn ang="0">
                  <a:pos x="33" y="73"/>
                </a:cxn>
                <a:cxn ang="0">
                  <a:pos x="41" y="95"/>
                </a:cxn>
                <a:cxn ang="0">
                  <a:pos x="76" y="74"/>
                </a:cxn>
                <a:cxn ang="0">
                  <a:pos x="118" y="0"/>
                </a:cxn>
                <a:cxn ang="0">
                  <a:pos x="142" y="0"/>
                </a:cxn>
                <a:cxn ang="0">
                  <a:pos x="100" y="73"/>
                </a:cxn>
              </a:cxnLst>
              <a:rect l="0" t="0" r="r" b="b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6" name="Freeform 42"/>
            <p:cNvSpPr>
              <a:spLocks/>
            </p:cNvSpPr>
            <p:nvPr userDrawn="1"/>
          </p:nvSpPr>
          <p:spPr bwMode="auto">
            <a:xfrm>
              <a:off x="5209" y="4014"/>
              <a:ext cx="204" cy="132"/>
            </a:xfrm>
            <a:custGeom>
              <a:avLst/>
              <a:gdLst/>
              <a:ahLst/>
              <a:cxnLst>
                <a:cxn ang="0">
                  <a:pos x="128" y="132"/>
                </a:cxn>
                <a:cxn ang="0">
                  <a:pos x="102" y="132"/>
                </a:cxn>
                <a:cxn ang="0">
                  <a:pos x="166" y="21"/>
                </a:cxn>
                <a:cxn ang="0">
                  <a:pos x="165" y="21"/>
                </a:cxn>
                <a:cxn ang="0">
                  <a:pos x="76" y="132"/>
                </a:cxn>
                <a:cxn ang="0">
                  <a:pos x="49" y="132"/>
                </a:cxn>
                <a:cxn ang="0">
                  <a:pos x="89" y="21"/>
                </a:cxn>
                <a:cxn ang="0">
                  <a:pos x="88" y="21"/>
                </a:cxn>
                <a:cxn ang="0">
                  <a:pos x="25" y="132"/>
                </a:cxn>
                <a:cxn ang="0">
                  <a:pos x="0" y="132"/>
                </a:cxn>
                <a:cxn ang="0">
                  <a:pos x="75" y="0"/>
                </a:cxn>
                <a:cxn ang="0">
                  <a:pos x="117" y="0"/>
                </a:cxn>
                <a:cxn ang="0">
                  <a:pos x="80" y="104"/>
                </a:cxn>
                <a:cxn ang="0">
                  <a:pos x="80" y="104"/>
                </a:cxn>
                <a:cxn ang="0">
                  <a:pos x="164" y="0"/>
                </a:cxn>
                <a:cxn ang="0">
                  <a:pos x="204" y="0"/>
                </a:cxn>
                <a:cxn ang="0">
                  <a:pos x="128" y="132"/>
                </a:cxn>
              </a:cxnLst>
              <a:rect l="0" t="0" r="r" b="b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7" name="Freeform 43"/>
            <p:cNvSpPr>
              <a:spLocks/>
            </p:cNvSpPr>
            <p:nvPr userDrawn="1"/>
          </p:nvSpPr>
          <p:spPr bwMode="auto">
            <a:xfrm>
              <a:off x="5360" y="4014"/>
              <a:ext cx="169" cy="132"/>
            </a:xfrm>
            <a:custGeom>
              <a:avLst/>
              <a:gdLst/>
              <a:ahLst/>
              <a:cxnLst>
                <a:cxn ang="0">
                  <a:pos x="160" y="23"/>
                </a:cxn>
                <a:cxn ang="0">
                  <a:pos x="90" y="23"/>
                </a:cxn>
                <a:cxn ang="0">
                  <a:pos x="74" y="50"/>
                </a:cxn>
                <a:cxn ang="0">
                  <a:pos x="139" y="50"/>
                </a:cxn>
                <a:cxn ang="0">
                  <a:pos x="125" y="74"/>
                </a:cxn>
                <a:cxn ang="0">
                  <a:pos x="61" y="74"/>
                </a:cxn>
                <a:cxn ang="0">
                  <a:pos x="41" y="108"/>
                </a:cxn>
                <a:cxn ang="0">
                  <a:pos x="114" y="108"/>
                </a:cxn>
                <a:cxn ang="0">
                  <a:pos x="101" y="132"/>
                </a:cxn>
                <a:cxn ang="0">
                  <a:pos x="0" y="132"/>
                </a:cxn>
                <a:cxn ang="0">
                  <a:pos x="76" y="0"/>
                </a:cxn>
                <a:cxn ang="0">
                  <a:pos x="174" y="0"/>
                </a:cxn>
                <a:cxn ang="0">
                  <a:pos x="160" y="23"/>
                </a:cxn>
              </a:cxnLst>
              <a:rect l="0" t="0" r="r" b="b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8" name="Freeform 44"/>
            <p:cNvSpPr>
              <a:spLocks/>
            </p:cNvSpPr>
            <p:nvPr userDrawn="1"/>
          </p:nvSpPr>
          <p:spPr bwMode="auto">
            <a:xfrm>
              <a:off x="5506" y="4014"/>
              <a:ext cx="144" cy="132"/>
            </a:xfrm>
            <a:custGeom>
              <a:avLst/>
              <a:gdLst/>
              <a:ahLst/>
              <a:cxnLst>
                <a:cxn ang="0">
                  <a:pos x="27" y="132"/>
                </a:cxn>
                <a:cxn ang="0">
                  <a:pos x="0" y="132"/>
                </a:cxn>
                <a:cxn ang="0">
                  <a:pos x="62" y="23"/>
                </a:cxn>
                <a:cxn ang="0">
                  <a:pos x="22" y="23"/>
                </a:cxn>
                <a:cxn ang="0">
                  <a:pos x="35" y="0"/>
                </a:cxn>
                <a:cxn ang="0">
                  <a:pos x="144" y="0"/>
                </a:cxn>
                <a:cxn ang="0">
                  <a:pos x="129" y="23"/>
                </a:cxn>
                <a:cxn ang="0">
                  <a:pos x="89" y="23"/>
                </a:cxn>
                <a:cxn ang="0">
                  <a:pos x="27" y="132"/>
                </a:cxn>
              </a:cxnLst>
              <a:rect l="0" t="0" r="r" b="b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9" name="Freeform 45"/>
            <p:cNvSpPr>
              <a:spLocks/>
            </p:cNvSpPr>
            <p:nvPr userDrawn="1"/>
          </p:nvSpPr>
          <p:spPr bwMode="auto">
            <a:xfrm>
              <a:off x="5590" y="4010"/>
              <a:ext cx="164" cy="139"/>
            </a:xfrm>
            <a:custGeom>
              <a:avLst/>
              <a:gdLst/>
              <a:ahLst/>
              <a:cxnLst>
                <a:cxn ang="0">
                  <a:pos x="37" y="81"/>
                </a:cxn>
                <a:cxn ang="0">
                  <a:pos x="50" y="99"/>
                </a:cxn>
                <a:cxn ang="0">
                  <a:pos x="82" y="84"/>
                </a:cxn>
                <a:cxn ang="0">
                  <a:pos x="70" y="70"/>
                </a:cxn>
                <a:cxn ang="0">
                  <a:pos x="59" y="68"/>
                </a:cxn>
                <a:cxn ang="0">
                  <a:pos x="42" y="34"/>
                </a:cxn>
                <a:cxn ang="0">
                  <a:pos x="106" y="0"/>
                </a:cxn>
                <a:cxn ang="0">
                  <a:pos x="129" y="36"/>
                </a:cxn>
                <a:cxn ang="0">
                  <a:pos x="106" y="36"/>
                </a:cxn>
                <a:cxn ang="0">
                  <a:pos x="93" y="19"/>
                </a:cxn>
                <a:cxn ang="0">
                  <a:pos x="65" y="33"/>
                </a:cxn>
                <a:cxn ang="0">
                  <a:pos x="70" y="44"/>
                </a:cxn>
                <a:cxn ang="0">
                  <a:pos x="94" y="51"/>
                </a:cxn>
                <a:cxn ang="0">
                  <a:pos x="106" y="81"/>
                </a:cxn>
                <a:cxn ang="0">
                  <a:pos x="41" y="118"/>
                </a:cxn>
                <a:cxn ang="0">
                  <a:pos x="14" y="81"/>
                </a:cxn>
                <a:cxn ang="0">
                  <a:pos x="37" y="81"/>
                </a:cxn>
              </a:cxnLst>
              <a:rect l="0" t="0" r="r" b="b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0" name="Freeform 46"/>
            <p:cNvSpPr>
              <a:spLocks noEditPoints="1"/>
            </p:cNvSpPr>
            <p:nvPr userDrawn="1"/>
          </p:nvSpPr>
          <p:spPr bwMode="auto">
            <a:xfrm>
              <a:off x="5692" y="4014"/>
              <a:ext cx="156" cy="132"/>
            </a:xfrm>
            <a:custGeom>
              <a:avLst/>
              <a:gdLst/>
              <a:ahLst/>
              <a:cxnLst>
                <a:cxn ang="0">
                  <a:pos x="123" y="29"/>
                </a:cxn>
                <a:cxn ang="0">
                  <a:pos x="123" y="29"/>
                </a:cxn>
                <a:cxn ang="0">
                  <a:pos x="108" y="82"/>
                </a:cxn>
                <a:cxn ang="0">
                  <a:pos x="75" y="82"/>
                </a:cxn>
                <a:cxn ang="0">
                  <a:pos x="123" y="29"/>
                </a:cxn>
                <a:cxn ang="0">
                  <a:pos x="54" y="105"/>
                </a:cxn>
                <a:cxn ang="0">
                  <a:pos x="104" y="105"/>
                </a:cxn>
                <a:cxn ang="0">
                  <a:pos x="97" y="132"/>
                </a:cxn>
                <a:cxn ang="0">
                  <a:pos x="126" y="132"/>
                </a:cxn>
                <a:cxn ang="0">
                  <a:pos x="156" y="0"/>
                </a:cxn>
                <a:cxn ang="0">
                  <a:pos x="124" y="0"/>
                </a:cxn>
                <a:cxn ang="0">
                  <a:pos x="0" y="132"/>
                </a:cxn>
                <a:cxn ang="0">
                  <a:pos x="29" y="132"/>
                </a:cxn>
                <a:cxn ang="0">
                  <a:pos x="54" y="105"/>
                </a:cxn>
              </a:cxnLst>
              <a:rect l="0" t="0" r="r" b="b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21" name="Freeform 47"/>
            <p:cNvSpPr>
              <a:spLocks/>
            </p:cNvSpPr>
            <p:nvPr userDrawn="1"/>
          </p:nvSpPr>
          <p:spPr bwMode="auto">
            <a:xfrm>
              <a:off x="5831" y="4014"/>
              <a:ext cx="145" cy="132"/>
            </a:xfrm>
            <a:custGeom>
              <a:avLst/>
              <a:gdLst/>
              <a:ahLst/>
              <a:cxnLst>
                <a:cxn ang="0">
                  <a:pos x="28" y="132"/>
                </a:cxn>
                <a:cxn ang="0">
                  <a:pos x="0" y="132"/>
                </a:cxn>
                <a:cxn ang="0">
                  <a:pos x="64" y="23"/>
                </a:cxn>
                <a:cxn ang="0">
                  <a:pos x="24" y="23"/>
                </a:cxn>
                <a:cxn ang="0">
                  <a:pos x="37" y="0"/>
                </a:cxn>
                <a:cxn ang="0">
                  <a:pos x="145" y="0"/>
                </a:cxn>
                <a:cxn ang="0">
                  <a:pos x="131" y="23"/>
                </a:cxn>
                <a:cxn ang="0">
                  <a:pos x="91" y="23"/>
                </a:cxn>
                <a:cxn ang="0">
                  <a:pos x="28" y="132"/>
                </a:cxn>
              </a:cxnLst>
              <a:rect l="0" t="0" r="r" b="b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32870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660775" y="204788"/>
            <a:ext cx="5240338" cy="30321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51250" y="3952875"/>
            <a:ext cx="5256213" cy="17526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1450" y="128588"/>
            <a:ext cx="2074863" cy="5956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5275" y="128588"/>
            <a:ext cx="6073775" cy="5956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5275" y="1606550"/>
            <a:ext cx="4073525" cy="4478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1200" y="1606550"/>
            <a:ext cx="4075113" cy="4478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0038" y="128588"/>
            <a:ext cx="82962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606550"/>
            <a:ext cx="8301038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Text here..</a:t>
            </a:r>
          </a:p>
        </p:txBody>
      </p:sp>
      <p:grpSp>
        <p:nvGrpSpPr>
          <p:cNvPr id="1028" name="Group 38"/>
          <p:cNvGrpSpPr>
            <a:grpSpLocks/>
          </p:cNvGrpSpPr>
          <p:nvPr userDrawn="1"/>
        </p:nvGrpSpPr>
        <p:grpSpPr bwMode="auto">
          <a:xfrm>
            <a:off x="4763" y="1176338"/>
            <a:ext cx="9139237" cy="157162"/>
            <a:chOff x="3" y="741"/>
            <a:chExt cx="6237" cy="99"/>
          </a:xfrm>
        </p:grpSpPr>
        <p:sp>
          <p:nvSpPr>
            <p:cNvPr id="327686" name="Rectangle 6"/>
            <p:cNvSpPr>
              <a:spLocks noChangeArrowheads="1"/>
            </p:cNvSpPr>
            <p:nvPr userDrawn="1"/>
          </p:nvSpPr>
          <p:spPr bwMode="auto">
            <a:xfrm>
              <a:off x="3" y="741"/>
              <a:ext cx="2433" cy="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687" name="Rectangle 7"/>
            <p:cNvSpPr>
              <a:spLocks noChangeArrowheads="1"/>
            </p:cNvSpPr>
            <p:nvPr userDrawn="1"/>
          </p:nvSpPr>
          <p:spPr bwMode="auto">
            <a:xfrm>
              <a:off x="2557" y="741"/>
              <a:ext cx="445" cy="99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688" name="Rectangle 8"/>
            <p:cNvSpPr>
              <a:spLocks noChangeArrowheads="1"/>
            </p:cNvSpPr>
            <p:nvPr userDrawn="1"/>
          </p:nvSpPr>
          <p:spPr bwMode="auto">
            <a:xfrm>
              <a:off x="3149" y="741"/>
              <a:ext cx="147" cy="99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689" name="Rectangle 9"/>
            <p:cNvSpPr>
              <a:spLocks noChangeArrowheads="1"/>
            </p:cNvSpPr>
            <p:nvPr userDrawn="1"/>
          </p:nvSpPr>
          <p:spPr bwMode="auto">
            <a:xfrm>
              <a:off x="3476" y="741"/>
              <a:ext cx="89" cy="9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690" name="Rectangle 10"/>
            <p:cNvSpPr>
              <a:spLocks noChangeArrowheads="1"/>
            </p:cNvSpPr>
            <p:nvPr userDrawn="1"/>
          </p:nvSpPr>
          <p:spPr bwMode="auto">
            <a:xfrm>
              <a:off x="4398" y="741"/>
              <a:ext cx="1842" cy="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  <p:grpSp>
        <p:nvGrpSpPr>
          <p:cNvPr id="1029" name="Group 36"/>
          <p:cNvGrpSpPr>
            <a:grpSpLocks/>
          </p:cNvGrpSpPr>
          <p:nvPr userDrawn="1"/>
        </p:nvGrpSpPr>
        <p:grpSpPr bwMode="auto">
          <a:xfrm>
            <a:off x="6916738" y="6303963"/>
            <a:ext cx="1839912" cy="339725"/>
            <a:chOff x="4720" y="3971"/>
            <a:chExt cx="1256" cy="214"/>
          </a:xfrm>
        </p:grpSpPr>
        <p:sp>
          <p:nvSpPr>
            <p:cNvPr id="327705" name="Freeform 25"/>
            <p:cNvSpPr>
              <a:spLocks/>
            </p:cNvSpPr>
            <p:nvPr userDrawn="1"/>
          </p:nvSpPr>
          <p:spPr bwMode="auto">
            <a:xfrm>
              <a:off x="4811" y="4055"/>
              <a:ext cx="122" cy="40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28" y="0"/>
                </a:cxn>
                <a:cxn ang="0">
                  <a:pos x="0" y="34"/>
                </a:cxn>
                <a:cxn ang="0">
                  <a:pos x="103" y="34"/>
                </a:cxn>
                <a:cxn ang="0">
                  <a:pos x="105" y="19"/>
                </a:cxn>
                <a:cxn ang="0">
                  <a:pos x="103" y="0"/>
                </a:cxn>
              </a:cxnLst>
              <a:rect l="0" t="0" r="r" b="b"/>
              <a:pathLst>
                <a:path w="105" h="34">
                  <a:moveTo>
                    <a:pt x="10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0"/>
                    <a:pt x="105" y="25"/>
                    <a:pt x="105" y="19"/>
                  </a:cubicBezTo>
                  <a:cubicBezTo>
                    <a:pt x="105" y="13"/>
                    <a:pt x="104" y="7"/>
                    <a:pt x="103" y="0"/>
                  </a:cubicBez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06" name="Freeform 26"/>
            <p:cNvSpPr>
              <a:spLocks/>
            </p:cNvSpPr>
            <p:nvPr userDrawn="1"/>
          </p:nvSpPr>
          <p:spPr bwMode="auto">
            <a:xfrm>
              <a:off x="4720" y="3971"/>
              <a:ext cx="207" cy="214"/>
            </a:xfrm>
            <a:custGeom>
              <a:avLst/>
              <a:gdLst/>
              <a:ahLst/>
              <a:cxnLst>
                <a:cxn ang="0">
                  <a:pos x="64" y="122"/>
                </a:cxn>
                <a:cxn ang="0">
                  <a:pos x="37" y="156"/>
                </a:cxn>
                <a:cxn ang="0">
                  <a:pos x="146" y="156"/>
                </a:cxn>
                <a:cxn ang="0">
                  <a:pos x="91" y="176"/>
                </a:cxn>
                <a:cxn ang="0">
                  <a:pos x="6" y="90"/>
                </a:cxn>
                <a:cxn ang="0">
                  <a:pos x="91" y="5"/>
                </a:cxn>
                <a:cxn ang="0">
                  <a:pos x="144" y="23"/>
                </a:cxn>
                <a:cxn ang="0">
                  <a:pos x="118" y="55"/>
                </a:cxn>
                <a:cxn ang="0">
                  <a:pos x="175" y="55"/>
                </a:cxn>
                <a:cxn ang="0">
                  <a:pos x="91" y="0"/>
                </a:cxn>
                <a:cxn ang="0">
                  <a:pos x="0" y="90"/>
                </a:cxn>
                <a:cxn ang="0">
                  <a:pos x="91" y="181"/>
                </a:cxn>
                <a:cxn ang="0">
                  <a:pos x="176" y="122"/>
                </a:cxn>
                <a:cxn ang="0">
                  <a:pos x="64" y="122"/>
                </a:cxn>
              </a:cxnLst>
              <a:rect l="0" t="0" r="r" b="b"/>
              <a:pathLst>
                <a:path w="176" h="181">
                  <a:moveTo>
                    <a:pt x="64" y="122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31" y="168"/>
                    <a:pt x="112" y="176"/>
                    <a:pt x="91" y="176"/>
                  </a:cubicBezTo>
                  <a:cubicBezTo>
                    <a:pt x="44" y="176"/>
                    <a:pt x="6" y="138"/>
                    <a:pt x="6" y="90"/>
                  </a:cubicBezTo>
                  <a:cubicBezTo>
                    <a:pt x="6" y="43"/>
                    <a:pt x="44" y="5"/>
                    <a:pt x="91" y="5"/>
                  </a:cubicBezTo>
                  <a:cubicBezTo>
                    <a:pt x="111" y="5"/>
                    <a:pt x="129" y="12"/>
                    <a:pt x="144" y="2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1" y="23"/>
                    <a:pt x="129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30" y="181"/>
                    <a:pt x="163" y="156"/>
                    <a:pt x="176" y="122"/>
                  </a:cubicBezTo>
                  <a:lnTo>
                    <a:pt x="64" y="122"/>
                  </a:lnTo>
                  <a:close/>
                </a:path>
              </a:pathLst>
            </a:custGeom>
            <a:solidFill>
              <a:srgbClr val="00469B"/>
            </a:solidFill>
            <a:ln w="381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07" name="Freeform 27"/>
            <p:cNvSpPr>
              <a:spLocks/>
            </p:cNvSpPr>
            <p:nvPr userDrawn="1"/>
          </p:nvSpPr>
          <p:spPr bwMode="auto">
            <a:xfrm>
              <a:off x="4963" y="4014"/>
              <a:ext cx="174" cy="132"/>
            </a:xfrm>
            <a:custGeom>
              <a:avLst/>
              <a:gdLst/>
              <a:ahLst/>
              <a:cxnLst>
                <a:cxn ang="0">
                  <a:pos x="160" y="23"/>
                </a:cxn>
                <a:cxn ang="0">
                  <a:pos x="90" y="23"/>
                </a:cxn>
                <a:cxn ang="0">
                  <a:pos x="74" y="50"/>
                </a:cxn>
                <a:cxn ang="0">
                  <a:pos x="139" y="50"/>
                </a:cxn>
                <a:cxn ang="0">
                  <a:pos x="126" y="74"/>
                </a:cxn>
                <a:cxn ang="0">
                  <a:pos x="61" y="74"/>
                </a:cxn>
                <a:cxn ang="0">
                  <a:pos x="41" y="108"/>
                </a:cxn>
                <a:cxn ang="0">
                  <a:pos x="114" y="108"/>
                </a:cxn>
                <a:cxn ang="0">
                  <a:pos x="101" y="132"/>
                </a:cxn>
                <a:cxn ang="0">
                  <a:pos x="0" y="132"/>
                </a:cxn>
                <a:cxn ang="0">
                  <a:pos x="76" y="0"/>
                </a:cxn>
                <a:cxn ang="0">
                  <a:pos x="174" y="0"/>
                </a:cxn>
                <a:cxn ang="0">
                  <a:pos x="160" y="23"/>
                </a:cxn>
              </a:cxnLst>
              <a:rect l="0" t="0" r="r" b="b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6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08" name="Freeform 28"/>
            <p:cNvSpPr>
              <a:spLocks/>
            </p:cNvSpPr>
            <p:nvPr userDrawn="1"/>
          </p:nvSpPr>
          <p:spPr bwMode="auto">
            <a:xfrm>
              <a:off x="5095" y="4014"/>
              <a:ext cx="167" cy="135"/>
            </a:xfrm>
            <a:custGeom>
              <a:avLst/>
              <a:gdLst/>
              <a:ahLst/>
              <a:cxnLst>
                <a:cxn ang="0">
                  <a:pos x="100" y="73"/>
                </a:cxn>
                <a:cxn ang="0">
                  <a:pos x="30" y="115"/>
                </a:cxn>
                <a:cxn ang="0">
                  <a:pos x="2" y="102"/>
                </a:cxn>
                <a:cxn ang="0">
                  <a:pos x="9" y="74"/>
                </a:cxn>
                <a:cxn ang="0">
                  <a:pos x="52" y="0"/>
                </a:cxn>
                <a:cxn ang="0">
                  <a:pos x="75" y="0"/>
                </a:cxn>
                <a:cxn ang="0">
                  <a:pos x="33" y="73"/>
                </a:cxn>
                <a:cxn ang="0">
                  <a:pos x="41" y="95"/>
                </a:cxn>
                <a:cxn ang="0">
                  <a:pos x="76" y="74"/>
                </a:cxn>
                <a:cxn ang="0">
                  <a:pos x="118" y="0"/>
                </a:cxn>
                <a:cxn ang="0">
                  <a:pos x="142" y="0"/>
                </a:cxn>
                <a:cxn ang="0">
                  <a:pos x="100" y="73"/>
                </a:cxn>
              </a:cxnLst>
              <a:rect l="0" t="0" r="r" b="b"/>
              <a:pathLst>
                <a:path w="142" h="115">
                  <a:moveTo>
                    <a:pt x="100" y="73"/>
                  </a:moveTo>
                  <a:cubicBezTo>
                    <a:pt x="83" y="103"/>
                    <a:pt x="58" y="115"/>
                    <a:pt x="30" y="115"/>
                  </a:cubicBezTo>
                  <a:cubicBezTo>
                    <a:pt x="19" y="115"/>
                    <a:pt x="5" y="113"/>
                    <a:pt x="2" y="102"/>
                  </a:cubicBezTo>
                  <a:cubicBezTo>
                    <a:pt x="0" y="95"/>
                    <a:pt x="2" y="86"/>
                    <a:pt x="9" y="7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4" y="88"/>
                    <a:pt x="30" y="95"/>
                    <a:pt x="41" y="95"/>
                  </a:cubicBezTo>
                  <a:cubicBezTo>
                    <a:pt x="57" y="95"/>
                    <a:pt x="68" y="88"/>
                    <a:pt x="76" y="7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00" y="7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09" name="Freeform 29"/>
            <p:cNvSpPr>
              <a:spLocks/>
            </p:cNvSpPr>
            <p:nvPr userDrawn="1"/>
          </p:nvSpPr>
          <p:spPr bwMode="auto">
            <a:xfrm>
              <a:off x="5209" y="4014"/>
              <a:ext cx="204" cy="132"/>
            </a:xfrm>
            <a:custGeom>
              <a:avLst/>
              <a:gdLst/>
              <a:ahLst/>
              <a:cxnLst>
                <a:cxn ang="0">
                  <a:pos x="128" y="132"/>
                </a:cxn>
                <a:cxn ang="0">
                  <a:pos x="102" y="132"/>
                </a:cxn>
                <a:cxn ang="0">
                  <a:pos x="166" y="21"/>
                </a:cxn>
                <a:cxn ang="0">
                  <a:pos x="165" y="21"/>
                </a:cxn>
                <a:cxn ang="0">
                  <a:pos x="76" y="132"/>
                </a:cxn>
                <a:cxn ang="0">
                  <a:pos x="49" y="132"/>
                </a:cxn>
                <a:cxn ang="0">
                  <a:pos x="89" y="21"/>
                </a:cxn>
                <a:cxn ang="0">
                  <a:pos x="88" y="21"/>
                </a:cxn>
                <a:cxn ang="0">
                  <a:pos x="25" y="132"/>
                </a:cxn>
                <a:cxn ang="0">
                  <a:pos x="0" y="132"/>
                </a:cxn>
                <a:cxn ang="0">
                  <a:pos x="75" y="0"/>
                </a:cxn>
                <a:cxn ang="0">
                  <a:pos x="117" y="0"/>
                </a:cxn>
                <a:cxn ang="0">
                  <a:pos x="80" y="104"/>
                </a:cxn>
                <a:cxn ang="0">
                  <a:pos x="80" y="104"/>
                </a:cxn>
                <a:cxn ang="0">
                  <a:pos x="164" y="0"/>
                </a:cxn>
                <a:cxn ang="0">
                  <a:pos x="204" y="0"/>
                </a:cxn>
                <a:cxn ang="0">
                  <a:pos x="128" y="132"/>
                </a:cxn>
              </a:cxnLst>
              <a:rect l="0" t="0" r="r" b="b"/>
              <a:pathLst>
                <a:path w="204" h="132">
                  <a:moveTo>
                    <a:pt x="128" y="132"/>
                  </a:moveTo>
                  <a:lnTo>
                    <a:pt x="102" y="132"/>
                  </a:lnTo>
                  <a:lnTo>
                    <a:pt x="166" y="21"/>
                  </a:lnTo>
                  <a:lnTo>
                    <a:pt x="165" y="21"/>
                  </a:lnTo>
                  <a:lnTo>
                    <a:pt x="76" y="132"/>
                  </a:lnTo>
                  <a:lnTo>
                    <a:pt x="49" y="132"/>
                  </a:lnTo>
                  <a:lnTo>
                    <a:pt x="89" y="21"/>
                  </a:lnTo>
                  <a:lnTo>
                    <a:pt x="88" y="21"/>
                  </a:lnTo>
                  <a:lnTo>
                    <a:pt x="25" y="132"/>
                  </a:lnTo>
                  <a:lnTo>
                    <a:pt x="0" y="132"/>
                  </a:lnTo>
                  <a:lnTo>
                    <a:pt x="75" y="0"/>
                  </a:lnTo>
                  <a:lnTo>
                    <a:pt x="117" y="0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164" y="0"/>
                  </a:lnTo>
                  <a:lnTo>
                    <a:pt x="204" y="0"/>
                  </a:lnTo>
                  <a:lnTo>
                    <a:pt x="1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10" name="Freeform 30"/>
            <p:cNvSpPr>
              <a:spLocks/>
            </p:cNvSpPr>
            <p:nvPr userDrawn="1"/>
          </p:nvSpPr>
          <p:spPr bwMode="auto">
            <a:xfrm>
              <a:off x="5360" y="4014"/>
              <a:ext cx="169" cy="132"/>
            </a:xfrm>
            <a:custGeom>
              <a:avLst/>
              <a:gdLst/>
              <a:ahLst/>
              <a:cxnLst>
                <a:cxn ang="0">
                  <a:pos x="160" y="23"/>
                </a:cxn>
                <a:cxn ang="0">
                  <a:pos x="90" y="23"/>
                </a:cxn>
                <a:cxn ang="0">
                  <a:pos x="74" y="50"/>
                </a:cxn>
                <a:cxn ang="0">
                  <a:pos x="139" y="50"/>
                </a:cxn>
                <a:cxn ang="0">
                  <a:pos x="125" y="74"/>
                </a:cxn>
                <a:cxn ang="0">
                  <a:pos x="61" y="74"/>
                </a:cxn>
                <a:cxn ang="0">
                  <a:pos x="41" y="108"/>
                </a:cxn>
                <a:cxn ang="0">
                  <a:pos x="114" y="108"/>
                </a:cxn>
                <a:cxn ang="0">
                  <a:pos x="101" y="132"/>
                </a:cxn>
                <a:cxn ang="0">
                  <a:pos x="0" y="132"/>
                </a:cxn>
                <a:cxn ang="0">
                  <a:pos x="76" y="0"/>
                </a:cxn>
                <a:cxn ang="0">
                  <a:pos x="174" y="0"/>
                </a:cxn>
                <a:cxn ang="0">
                  <a:pos x="160" y="23"/>
                </a:cxn>
              </a:cxnLst>
              <a:rect l="0" t="0" r="r" b="b"/>
              <a:pathLst>
                <a:path w="174" h="132">
                  <a:moveTo>
                    <a:pt x="160" y="23"/>
                  </a:moveTo>
                  <a:lnTo>
                    <a:pt x="90" y="23"/>
                  </a:lnTo>
                  <a:lnTo>
                    <a:pt x="74" y="50"/>
                  </a:lnTo>
                  <a:lnTo>
                    <a:pt x="139" y="50"/>
                  </a:lnTo>
                  <a:lnTo>
                    <a:pt x="125" y="74"/>
                  </a:lnTo>
                  <a:lnTo>
                    <a:pt x="61" y="74"/>
                  </a:lnTo>
                  <a:lnTo>
                    <a:pt x="41" y="108"/>
                  </a:lnTo>
                  <a:lnTo>
                    <a:pt x="114" y="108"/>
                  </a:lnTo>
                  <a:lnTo>
                    <a:pt x="101" y="132"/>
                  </a:lnTo>
                  <a:lnTo>
                    <a:pt x="0" y="132"/>
                  </a:lnTo>
                  <a:lnTo>
                    <a:pt x="76" y="0"/>
                  </a:lnTo>
                  <a:lnTo>
                    <a:pt x="174" y="0"/>
                  </a:lnTo>
                  <a:lnTo>
                    <a:pt x="160" y="23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11" name="Freeform 31"/>
            <p:cNvSpPr>
              <a:spLocks/>
            </p:cNvSpPr>
            <p:nvPr userDrawn="1"/>
          </p:nvSpPr>
          <p:spPr bwMode="auto">
            <a:xfrm>
              <a:off x="5506" y="4014"/>
              <a:ext cx="144" cy="132"/>
            </a:xfrm>
            <a:custGeom>
              <a:avLst/>
              <a:gdLst/>
              <a:ahLst/>
              <a:cxnLst>
                <a:cxn ang="0">
                  <a:pos x="27" y="132"/>
                </a:cxn>
                <a:cxn ang="0">
                  <a:pos x="0" y="132"/>
                </a:cxn>
                <a:cxn ang="0">
                  <a:pos x="62" y="23"/>
                </a:cxn>
                <a:cxn ang="0">
                  <a:pos x="22" y="23"/>
                </a:cxn>
                <a:cxn ang="0">
                  <a:pos x="35" y="0"/>
                </a:cxn>
                <a:cxn ang="0">
                  <a:pos x="144" y="0"/>
                </a:cxn>
                <a:cxn ang="0">
                  <a:pos x="129" y="23"/>
                </a:cxn>
                <a:cxn ang="0">
                  <a:pos x="89" y="23"/>
                </a:cxn>
                <a:cxn ang="0">
                  <a:pos x="27" y="132"/>
                </a:cxn>
              </a:cxnLst>
              <a:rect l="0" t="0" r="r" b="b"/>
              <a:pathLst>
                <a:path w="144" h="132">
                  <a:moveTo>
                    <a:pt x="27" y="132"/>
                  </a:moveTo>
                  <a:lnTo>
                    <a:pt x="0" y="132"/>
                  </a:lnTo>
                  <a:lnTo>
                    <a:pt x="62" y="23"/>
                  </a:lnTo>
                  <a:lnTo>
                    <a:pt x="22" y="23"/>
                  </a:lnTo>
                  <a:lnTo>
                    <a:pt x="35" y="0"/>
                  </a:lnTo>
                  <a:lnTo>
                    <a:pt x="144" y="0"/>
                  </a:lnTo>
                  <a:lnTo>
                    <a:pt x="129" y="23"/>
                  </a:lnTo>
                  <a:lnTo>
                    <a:pt x="89" y="23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12" name="Freeform 32"/>
            <p:cNvSpPr>
              <a:spLocks/>
            </p:cNvSpPr>
            <p:nvPr userDrawn="1"/>
          </p:nvSpPr>
          <p:spPr bwMode="auto">
            <a:xfrm>
              <a:off x="5590" y="4010"/>
              <a:ext cx="164" cy="139"/>
            </a:xfrm>
            <a:custGeom>
              <a:avLst/>
              <a:gdLst/>
              <a:ahLst/>
              <a:cxnLst>
                <a:cxn ang="0">
                  <a:pos x="37" y="81"/>
                </a:cxn>
                <a:cxn ang="0">
                  <a:pos x="50" y="99"/>
                </a:cxn>
                <a:cxn ang="0">
                  <a:pos x="82" y="84"/>
                </a:cxn>
                <a:cxn ang="0">
                  <a:pos x="70" y="70"/>
                </a:cxn>
                <a:cxn ang="0">
                  <a:pos x="59" y="68"/>
                </a:cxn>
                <a:cxn ang="0">
                  <a:pos x="42" y="34"/>
                </a:cxn>
                <a:cxn ang="0">
                  <a:pos x="106" y="0"/>
                </a:cxn>
                <a:cxn ang="0">
                  <a:pos x="129" y="36"/>
                </a:cxn>
                <a:cxn ang="0">
                  <a:pos x="106" y="36"/>
                </a:cxn>
                <a:cxn ang="0">
                  <a:pos x="93" y="19"/>
                </a:cxn>
                <a:cxn ang="0">
                  <a:pos x="65" y="33"/>
                </a:cxn>
                <a:cxn ang="0">
                  <a:pos x="70" y="44"/>
                </a:cxn>
                <a:cxn ang="0">
                  <a:pos x="94" y="51"/>
                </a:cxn>
                <a:cxn ang="0">
                  <a:pos x="106" y="81"/>
                </a:cxn>
                <a:cxn ang="0">
                  <a:pos x="41" y="118"/>
                </a:cxn>
                <a:cxn ang="0">
                  <a:pos x="14" y="81"/>
                </a:cxn>
                <a:cxn ang="0">
                  <a:pos x="37" y="81"/>
                </a:cxn>
              </a:cxnLst>
              <a:rect l="0" t="0" r="r" b="b"/>
              <a:pathLst>
                <a:path w="140" h="118">
                  <a:moveTo>
                    <a:pt x="37" y="81"/>
                  </a:moveTo>
                  <a:cubicBezTo>
                    <a:pt x="33" y="87"/>
                    <a:pt x="30" y="99"/>
                    <a:pt x="50" y="99"/>
                  </a:cubicBezTo>
                  <a:cubicBezTo>
                    <a:pt x="61" y="99"/>
                    <a:pt x="75" y="96"/>
                    <a:pt x="82" y="84"/>
                  </a:cubicBezTo>
                  <a:cubicBezTo>
                    <a:pt x="87" y="75"/>
                    <a:pt x="80" y="73"/>
                    <a:pt x="70" y="7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43" y="63"/>
                    <a:pt x="28" y="59"/>
                    <a:pt x="42" y="34"/>
                  </a:cubicBezTo>
                  <a:cubicBezTo>
                    <a:pt x="50" y="22"/>
                    <a:pt x="69" y="0"/>
                    <a:pt x="106" y="0"/>
                  </a:cubicBezTo>
                  <a:cubicBezTo>
                    <a:pt x="140" y="0"/>
                    <a:pt x="136" y="22"/>
                    <a:pt x="12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1"/>
                    <a:pt x="113" y="19"/>
                    <a:pt x="93" y="19"/>
                  </a:cubicBezTo>
                  <a:cubicBezTo>
                    <a:pt x="84" y="19"/>
                    <a:pt x="71" y="23"/>
                    <a:pt x="65" y="33"/>
                  </a:cubicBezTo>
                  <a:cubicBezTo>
                    <a:pt x="60" y="42"/>
                    <a:pt x="66" y="43"/>
                    <a:pt x="70" y="44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07" y="55"/>
                    <a:pt x="118" y="61"/>
                    <a:pt x="106" y="81"/>
                  </a:cubicBezTo>
                  <a:cubicBezTo>
                    <a:pt x="87" y="115"/>
                    <a:pt x="51" y="118"/>
                    <a:pt x="41" y="118"/>
                  </a:cubicBezTo>
                  <a:cubicBezTo>
                    <a:pt x="0" y="118"/>
                    <a:pt x="6" y="95"/>
                    <a:pt x="14" y="81"/>
                  </a:cubicBezTo>
                  <a:lnTo>
                    <a:pt x="37" y="81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13" name="Freeform 33"/>
            <p:cNvSpPr>
              <a:spLocks noEditPoints="1"/>
            </p:cNvSpPr>
            <p:nvPr userDrawn="1"/>
          </p:nvSpPr>
          <p:spPr bwMode="auto">
            <a:xfrm>
              <a:off x="5692" y="4014"/>
              <a:ext cx="156" cy="132"/>
            </a:xfrm>
            <a:custGeom>
              <a:avLst/>
              <a:gdLst/>
              <a:ahLst/>
              <a:cxnLst>
                <a:cxn ang="0">
                  <a:pos x="123" y="29"/>
                </a:cxn>
                <a:cxn ang="0">
                  <a:pos x="123" y="29"/>
                </a:cxn>
                <a:cxn ang="0">
                  <a:pos x="108" y="82"/>
                </a:cxn>
                <a:cxn ang="0">
                  <a:pos x="75" y="82"/>
                </a:cxn>
                <a:cxn ang="0">
                  <a:pos x="123" y="29"/>
                </a:cxn>
                <a:cxn ang="0">
                  <a:pos x="54" y="105"/>
                </a:cxn>
                <a:cxn ang="0">
                  <a:pos x="104" y="105"/>
                </a:cxn>
                <a:cxn ang="0">
                  <a:pos x="97" y="132"/>
                </a:cxn>
                <a:cxn ang="0">
                  <a:pos x="126" y="132"/>
                </a:cxn>
                <a:cxn ang="0">
                  <a:pos x="156" y="0"/>
                </a:cxn>
                <a:cxn ang="0">
                  <a:pos x="124" y="0"/>
                </a:cxn>
                <a:cxn ang="0">
                  <a:pos x="0" y="132"/>
                </a:cxn>
                <a:cxn ang="0">
                  <a:pos x="29" y="132"/>
                </a:cxn>
                <a:cxn ang="0">
                  <a:pos x="54" y="105"/>
                </a:cxn>
              </a:cxnLst>
              <a:rect l="0" t="0" r="r" b="b"/>
              <a:pathLst>
                <a:path w="156" h="132">
                  <a:moveTo>
                    <a:pt x="123" y="29"/>
                  </a:moveTo>
                  <a:lnTo>
                    <a:pt x="123" y="29"/>
                  </a:lnTo>
                  <a:lnTo>
                    <a:pt x="108" y="82"/>
                  </a:lnTo>
                  <a:lnTo>
                    <a:pt x="75" y="82"/>
                  </a:lnTo>
                  <a:lnTo>
                    <a:pt x="123" y="29"/>
                  </a:lnTo>
                  <a:close/>
                  <a:moveTo>
                    <a:pt x="54" y="105"/>
                  </a:moveTo>
                  <a:lnTo>
                    <a:pt x="104" y="105"/>
                  </a:lnTo>
                  <a:lnTo>
                    <a:pt x="97" y="132"/>
                  </a:lnTo>
                  <a:lnTo>
                    <a:pt x="126" y="132"/>
                  </a:lnTo>
                  <a:lnTo>
                    <a:pt x="156" y="0"/>
                  </a:lnTo>
                  <a:lnTo>
                    <a:pt x="124" y="0"/>
                  </a:lnTo>
                  <a:lnTo>
                    <a:pt x="0" y="132"/>
                  </a:lnTo>
                  <a:lnTo>
                    <a:pt x="29" y="132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27714" name="Freeform 34"/>
            <p:cNvSpPr>
              <a:spLocks/>
            </p:cNvSpPr>
            <p:nvPr userDrawn="1"/>
          </p:nvSpPr>
          <p:spPr bwMode="auto">
            <a:xfrm>
              <a:off x="5831" y="4014"/>
              <a:ext cx="145" cy="132"/>
            </a:xfrm>
            <a:custGeom>
              <a:avLst/>
              <a:gdLst/>
              <a:ahLst/>
              <a:cxnLst>
                <a:cxn ang="0">
                  <a:pos x="28" y="132"/>
                </a:cxn>
                <a:cxn ang="0">
                  <a:pos x="0" y="132"/>
                </a:cxn>
                <a:cxn ang="0">
                  <a:pos x="64" y="23"/>
                </a:cxn>
                <a:cxn ang="0">
                  <a:pos x="24" y="23"/>
                </a:cxn>
                <a:cxn ang="0">
                  <a:pos x="37" y="0"/>
                </a:cxn>
                <a:cxn ang="0">
                  <a:pos x="145" y="0"/>
                </a:cxn>
                <a:cxn ang="0">
                  <a:pos x="131" y="23"/>
                </a:cxn>
                <a:cxn ang="0">
                  <a:pos x="91" y="23"/>
                </a:cxn>
                <a:cxn ang="0">
                  <a:pos x="28" y="132"/>
                </a:cxn>
              </a:cxnLst>
              <a:rect l="0" t="0" r="r" b="b"/>
              <a:pathLst>
                <a:path w="145" h="132">
                  <a:moveTo>
                    <a:pt x="28" y="132"/>
                  </a:moveTo>
                  <a:lnTo>
                    <a:pt x="0" y="132"/>
                  </a:lnTo>
                  <a:lnTo>
                    <a:pt x="64" y="23"/>
                  </a:lnTo>
                  <a:lnTo>
                    <a:pt x="24" y="23"/>
                  </a:lnTo>
                  <a:lnTo>
                    <a:pt x="37" y="0"/>
                  </a:lnTo>
                  <a:lnTo>
                    <a:pt x="145" y="0"/>
                  </a:lnTo>
                  <a:lnTo>
                    <a:pt x="131" y="23"/>
                  </a:lnTo>
                  <a:lnTo>
                    <a:pt x="91" y="23"/>
                  </a:lnTo>
                  <a:lnTo>
                    <a:pt x="28" y="132"/>
                  </a:lnTo>
                  <a:close/>
                </a:path>
              </a:pathLst>
            </a:custGeom>
            <a:solidFill>
              <a:srgbClr val="0046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rgbClr val="2B346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 b="1">
          <a:solidFill>
            <a:srgbClr val="00469B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400" smtClean="0"/>
              <a:t>EUMETSAT</a:t>
            </a:r>
            <a:br>
              <a:rPr lang="en-GB" sz="4400" smtClean="0"/>
            </a:br>
            <a:r>
              <a:rPr lang="en-GB" sz="1800" smtClean="0"/>
              <a:t>Monitoring weather, climate</a:t>
            </a:r>
            <a:br>
              <a:rPr lang="en-GB" sz="1800" smtClean="0"/>
            </a:br>
            <a:r>
              <a:rPr lang="en-GB" sz="1800" smtClean="0"/>
              <a:t>and the environment</a:t>
            </a:r>
          </a:p>
        </p:txBody>
      </p:sp>
      <p:sp>
        <p:nvSpPr>
          <p:cNvPr id="13315" name="Rectangle 41"/>
          <p:cNvSpPr>
            <a:spLocks noGrp="1" noChangeArrowheads="1"/>
          </p:cNvSpPr>
          <p:nvPr>
            <p:ph type="subTitle" idx="1"/>
          </p:nvPr>
        </p:nvSpPr>
        <p:spPr>
          <a:xfrm>
            <a:off x="4478338" y="3952875"/>
            <a:ext cx="4429125" cy="1752600"/>
          </a:xfrm>
        </p:spPr>
        <p:txBody>
          <a:bodyPr/>
          <a:lstStyle/>
          <a:p>
            <a:r>
              <a:rPr lang="en-GB" b="1" smtClean="0"/>
              <a:t>Dr. Jochen Kerkmann</a:t>
            </a:r>
          </a:p>
          <a:p>
            <a:r>
              <a:rPr lang="en-GB" smtClean="0"/>
              <a:t>Satellite Meteorologist</a:t>
            </a:r>
          </a:p>
          <a:p>
            <a:r>
              <a:rPr lang="en-GB" smtClean="0"/>
              <a:t>Training Officer</a:t>
            </a:r>
          </a:p>
        </p:txBody>
      </p:sp>
      <p:pic>
        <p:nvPicPr>
          <p:cNvPr id="13316" name="Picture 42" descr="DSCN1567_sm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575" y="3792538"/>
            <a:ext cx="3914775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Synoptic-Scale Dust Outbreaks (N. Hemisphere)</a:t>
            </a:r>
            <a:endParaRPr lang="en-GB" smtClean="0"/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200025" y="1447800"/>
            <a:ext cx="89439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800">
                <a:solidFill>
                  <a:schemeClr val="tx1"/>
                </a:solidFill>
              </a:rPr>
              <a:t>Season from February to June (peak in Spring), but also in summer; nearly absent in Autumn</a:t>
            </a:r>
          </a:p>
          <a:p>
            <a:pPr algn="l"/>
            <a:endParaRPr lang="en-GB" sz="280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en-GB" sz="2800">
                <a:solidFill>
                  <a:schemeClr val="tx1"/>
                </a:solidFill>
              </a:rPr>
              <a:t>Frontal dust clouds (prefrontal, postfrontal)</a:t>
            </a:r>
          </a:p>
          <a:p>
            <a:pPr algn="l">
              <a:buFontTx/>
              <a:buChar char="-"/>
            </a:pPr>
            <a:r>
              <a:rPr lang="en-GB" sz="2800">
                <a:solidFill>
                  <a:schemeClr val="tx1"/>
                </a:solidFill>
              </a:rPr>
              <a:t>Non-frontal dust clouds (trade winds)</a:t>
            </a:r>
            <a:br>
              <a:rPr lang="en-GB" sz="2800">
                <a:solidFill>
                  <a:schemeClr val="tx1"/>
                </a:solidFill>
              </a:rPr>
            </a:br>
            <a:r>
              <a:rPr lang="en-GB" sz="2800">
                <a:solidFill>
                  <a:schemeClr val="tx1"/>
                </a:solidFill>
              </a:rPr>
              <a:t>	Northeasterlies (</a:t>
            </a:r>
            <a:r>
              <a:rPr lang="en-GB" sz="2800" b="1">
                <a:solidFill>
                  <a:srgbClr val="FF0000"/>
                </a:solidFill>
              </a:rPr>
              <a:t>Harmattan</a:t>
            </a:r>
            <a:r>
              <a:rPr lang="en-GB" sz="2800">
                <a:solidFill>
                  <a:schemeClr val="tx1"/>
                </a:solidFill>
              </a:rPr>
              <a:t>, Sahel)</a:t>
            </a:r>
          </a:p>
          <a:p>
            <a:pPr algn="l"/>
            <a:r>
              <a:rPr lang="en-GB" sz="2800">
                <a:solidFill>
                  <a:schemeClr val="tx1"/>
                </a:solidFill>
              </a:rPr>
              <a:t>	Northerlies (</a:t>
            </a:r>
            <a:r>
              <a:rPr lang="en-GB" sz="2800" b="1">
                <a:solidFill>
                  <a:srgbClr val="FF0000"/>
                </a:solidFill>
              </a:rPr>
              <a:t>Shamal</a:t>
            </a:r>
            <a:r>
              <a:rPr lang="en-GB" sz="2800">
                <a:solidFill>
                  <a:schemeClr val="tx1"/>
                </a:solidFill>
              </a:rPr>
              <a:t>, Middle East)</a:t>
            </a:r>
            <a:br>
              <a:rPr lang="en-GB" sz="2800">
                <a:solidFill>
                  <a:schemeClr val="tx1"/>
                </a:solidFill>
              </a:rPr>
            </a:br>
            <a:r>
              <a:rPr lang="en-GB" sz="2800">
                <a:solidFill>
                  <a:schemeClr val="tx1"/>
                </a:solidFill>
              </a:rPr>
              <a:t>	Northwesterlies (Asia-Gobi)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Pre-Frontal Dust Clouds</a:t>
            </a:r>
          </a:p>
        </p:txBody>
      </p:sp>
      <p:pic>
        <p:nvPicPr>
          <p:cNvPr id="23555" name="Picture 4" descr="comet_00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335088"/>
            <a:ext cx="6543675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6848475" y="5715000"/>
            <a:ext cx="15954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Source: COMET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C:\Dokumente und Einstellungen\HP\Eigene Dateien\EUM_USD\VISITview\DistanceLearning_DustOutbreaksOverMediterranean\20080311600_m9-DUST_LargeScaleDustLifting-DZ-L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itolo 1"/>
          <p:cNvSpPr>
            <a:spLocks noGrp="1"/>
          </p:cNvSpPr>
          <p:nvPr>
            <p:ph type="title"/>
          </p:nvPr>
        </p:nvSpPr>
        <p:spPr>
          <a:xfrm>
            <a:off x="300038" y="0"/>
            <a:ext cx="8296275" cy="944563"/>
          </a:xfrm>
        </p:spPr>
        <p:txBody>
          <a:bodyPr/>
          <a:lstStyle/>
          <a:p>
            <a:r>
              <a:rPr lang="en-GB" smtClean="0"/>
              <a:t>Large-Scale Pre-Frontal Lifting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267450" y="4071938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Libya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105150" y="3548063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Algeria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/>
          <a:lstStyle/>
          <a:p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4" name="Picture 4" descr="2008_03_23_1200_m9_rgb_du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03263" y="-857250"/>
            <a:ext cx="10550526" cy="857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6281738"/>
            <a:ext cx="52578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b="1">
                <a:solidFill>
                  <a:schemeClr val="tx1"/>
                </a:solidFill>
              </a:rPr>
              <a:t>Met-9, 23 March 2008, 12:00 UTC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 bwMode="auto">
          <a:xfrm>
            <a:off x="452438" y="200025"/>
            <a:ext cx="82962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GB" sz="2800" b="1" dirty="0">
                <a:solidFill>
                  <a:schemeClr val="bg1"/>
                </a:solidFill>
                <a:latin typeface="+mj-lt"/>
              </a:rPr>
              <a:t>Dust gets entrained into a conveyor belt cloud system that stretches from Crete to the Black Sea</a:t>
            </a:r>
            <a:endParaRPr lang="en-GB" sz="28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4" descr="2008_03_23_1200_m9_rgb_05-06_04-09_03-01"/>
          <p:cNvPicPr>
            <a:picLocks noChangeAspect="1" noChangeArrowheads="1"/>
          </p:cNvPicPr>
          <p:nvPr/>
        </p:nvPicPr>
        <p:blipFill>
          <a:blip r:embed="rId2" cstate="print"/>
          <a:srcRect l="34645" r="18898"/>
          <a:stretch>
            <a:fillRect/>
          </a:stretch>
        </p:blipFill>
        <p:spPr bwMode="auto">
          <a:xfrm>
            <a:off x="6181725" y="692150"/>
            <a:ext cx="29622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13" descr="2008_03_23_1200_m9_rgb_dust"/>
          <p:cNvPicPr>
            <a:picLocks noChangeAspect="1" noChangeArrowheads="1"/>
          </p:cNvPicPr>
          <p:nvPr/>
        </p:nvPicPr>
        <p:blipFill>
          <a:blip r:embed="rId3" cstate="print"/>
          <a:srcRect l="34645" r="18898"/>
          <a:stretch>
            <a:fillRect/>
          </a:stretch>
        </p:blipFill>
        <p:spPr bwMode="auto">
          <a:xfrm>
            <a:off x="0" y="692150"/>
            <a:ext cx="29622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15" descr="2008_03_23_1200_m9_rgb_micro"/>
          <p:cNvPicPr>
            <a:picLocks noChangeAspect="1" noChangeArrowheads="1"/>
          </p:cNvPicPr>
          <p:nvPr/>
        </p:nvPicPr>
        <p:blipFill>
          <a:blip r:embed="rId4" cstate="print"/>
          <a:srcRect l="34645" r="18898"/>
          <a:stretch>
            <a:fillRect/>
          </a:stretch>
        </p:blipFill>
        <p:spPr bwMode="auto">
          <a:xfrm>
            <a:off x="3043238" y="692150"/>
            <a:ext cx="29622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6675" y="5445125"/>
            <a:ext cx="9610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400" b="1"/>
              <a:t>24-h Dust                   Day Microphysics       Day Convection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5876925"/>
            <a:ext cx="89598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defTabSz="1143000">
              <a:lnSpc>
                <a:spcPct val="90000"/>
              </a:lnSpc>
            </a:pPr>
            <a:r>
              <a:rPr lang="en-US" sz="2000" b="1"/>
              <a:t>Met-9, 23 March 2008, 12:00 UTC</a:t>
            </a:r>
            <a:endParaRPr lang="en-US" sz="2400" b="1"/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 flipH="1" flipV="1">
            <a:off x="4705350" y="1989138"/>
            <a:ext cx="531813" cy="16557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10"/>
          <p:cNvSpPr>
            <a:spLocks noChangeShapeType="1"/>
          </p:cNvSpPr>
          <p:nvPr/>
        </p:nvSpPr>
        <p:spPr bwMode="auto">
          <a:xfrm flipV="1">
            <a:off x="5568950" y="1773238"/>
            <a:ext cx="133350" cy="20161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4173538" y="3644900"/>
            <a:ext cx="2046287" cy="1016000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 b="1"/>
              <a:t>small ice particles</a:t>
            </a:r>
          </a:p>
          <a:p>
            <a:pPr defTabSz="762000"/>
            <a:r>
              <a:rPr lang="en-GB" sz="2000" b="1"/>
              <a:t>(IR3.9r &gt; 10%)</a:t>
            </a:r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452438" y="314325"/>
            <a:ext cx="82962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defRPr/>
            </a:pPr>
            <a:r>
              <a:rPr lang="en-GB" sz="2800" b="1" dirty="0">
                <a:solidFill>
                  <a:schemeClr val="bg1"/>
                </a:solidFill>
                <a:latin typeface="+mj-lt"/>
              </a:rPr>
              <a:t>Dust Changes Cloud Microphysics</a:t>
            </a:r>
          </a:p>
          <a:p>
            <a:pPr algn="l">
              <a:defRPr/>
            </a:pPr>
            <a:r>
              <a:rPr lang="en-GB" sz="2000" dirty="0">
                <a:solidFill>
                  <a:schemeClr val="bg1"/>
                </a:solidFill>
              </a:rPr>
              <a:t>cloud glaciates very quickly with lots of needle hydrometeors present</a:t>
            </a:r>
          </a:p>
          <a:p>
            <a:pPr algn="l">
              <a:defRPr/>
            </a:pPr>
            <a:r>
              <a:rPr lang="en-GB" sz="2000" dirty="0">
                <a:solidFill>
                  <a:schemeClr val="bg1"/>
                </a:solidFill>
              </a:rPr>
              <a:t>dust acts as very efficient ice nuclei</a:t>
            </a:r>
          </a:p>
          <a:p>
            <a:pPr algn="l">
              <a:defRPr/>
            </a:pPr>
            <a:endParaRPr lang="en-GB" sz="20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kk-201002110655-hrvc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Dust causes Granular Structure of</a:t>
            </a:r>
            <a:br>
              <a:rPr lang="en-GB" smtClean="0"/>
            </a:br>
            <a:r>
              <a:rPr lang="en-GB" smtClean="0"/>
              <a:t>Cirrus Shield</a:t>
            </a:r>
          </a:p>
        </p:txBody>
      </p:sp>
      <p:pic>
        <p:nvPicPr>
          <p:cNvPr id="27652" name="Picture 3" descr="2010_02_10_1200_m9_rgb_dus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" y="4581525"/>
            <a:ext cx="21050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2257425" y="5943600"/>
            <a:ext cx="67119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defTabSz="1143000">
              <a:lnSpc>
                <a:spcPct val="90000"/>
              </a:lnSpc>
            </a:pPr>
            <a:r>
              <a:rPr lang="en-US" sz="2000" b="1"/>
              <a:t>Met-9, 11 February 2010, 06:00 UTC, HRV</a:t>
            </a:r>
          </a:p>
          <a:p>
            <a:pPr defTabSz="1143000">
              <a:lnSpc>
                <a:spcPct val="90000"/>
              </a:lnSpc>
            </a:pPr>
            <a:r>
              <a:rPr lang="en-US" sz="2000" b="1"/>
              <a:t>Source: K. Kollath, Hungary</a:t>
            </a:r>
            <a:endParaRPr lang="en-US" sz="2400" b="1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990725" y="1347788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Poland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734175" y="2005013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Ukraine</a:t>
            </a:r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133350" y="6281738"/>
            <a:ext cx="22574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sz="1600" b="1"/>
              <a:t>10 Feb 2010, 12:00Z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Post-Frontal Dust Clouds</a:t>
            </a: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6848475" y="5715000"/>
            <a:ext cx="15954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Source: COMET</a:t>
            </a:r>
          </a:p>
        </p:txBody>
      </p:sp>
      <p:pic>
        <p:nvPicPr>
          <p:cNvPr id="28676" name="Picture 4" descr="comet_00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1671638"/>
            <a:ext cx="4319588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omet_0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4388" y="1704975"/>
            <a:ext cx="4319587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2009_02_100015-141100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34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Dust Outbreak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Middle East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10-14 February 2009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38675" y="3938588"/>
            <a:ext cx="2419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000" b="1" dirty="0">
                <a:solidFill>
                  <a:schemeClr val="bg1"/>
                </a:solidFill>
                <a:latin typeface="+mn-lt"/>
              </a:rPr>
              <a:t>Saudi Arabia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562600" y="900113"/>
            <a:ext cx="48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L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52650" y="2376488"/>
            <a:ext cx="48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H</a:t>
            </a:r>
          </a:p>
        </p:txBody>
      </p:sp>
      <p:sp>
        <p:nvSpPr>
          <p:cNvPr id="36871" name="TextBox 6"/>
          <p:cNvSpPr txBox="1">
            <a:spLocks noChangeArrowheads="1"/>
          </p:cNvSpPr>
          <p:nvPr/>
        </p:nvSpPr>
        <p:spPr bwMode="auto">
          <a:xfrm>
            <a:off x="704850" y="5495925"/>
            <a:ext cx="7423150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Where is the source region of the dust cloud?</a:t>
            </a:r>
          </a:p>
        </p:txBody>
      </p:sp>
      <p:sp>
        <p:nvSpPr>
          <p:cNvPr id="29704" name="TextBox 8"/>
          <p:cNvSpPr txBox="1">
            <a:spLocks noChangeArrowheads="1"/>
          </p:cNvSpPr>
          <p:nvPr/>
        </p:nvSpPr>
        <p:spPr bwMode="auto">
          <a:xfrm>
            <a:off x="142875" y="3086100"/>
            <a:ext cx="28067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GB"/>
              <a:t>COMET:</a:t>
            </a:r>
          </a:p>
          <a:p>
            <a:pPr algn="l"/>
            <a:r>
              <a:rPr lang="en-GB"/>
              <a:t>24-36 h Shamal (2-3 / month)</a:t>
            </a:r>
          </a:p>
          <a:p>
            <a:pPr algn="l"/>
            <a:r>
              <a:rPr lang="en-GB"/>
              <a:t>3-5 day Shamal (1-3 / winter)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2011_03_26_1000_m9_rgb_dust_track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297180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Dust Outbreak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Middle East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26 March 2011</a:t>
            </a:r>
          </a:p>
        </p:txBody>
      </p:sp>
      <p:sp>
        <p:nvSpPr>
          <p:cNvPr id="30724" name="TextBox 13"/>
          <p:cNvSpPr txBox="1">
            <a:spLocks noChangeArrowheads="1"/>
          </p:cNvSpPr>
          <p:nvPr/>
        </p:nvSpPr>
        <p:spPr bwMode="auto">
          <a:xfrm>
            <a:off x="5508625" y="990600"/>
            <a:ext cx="178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&lt; Calipso Track</a:t>
            </a:r>
          </a:p>
        </p:txBody>
      </p:sp>
      <p:sp>
        <p:nvSpPr>
          <p:cNvPr id="30725" name="Line 13"/>
          <p:cNvSpPr>
            <a:spLocks noChangeShapeType="1"/>
          </p:cNvSpPr>
          <p:nvPr/>
        </p:nvSpPr>
        <p:spPr bwMode="auto">
          <a:xfrm flipH="1" flipV="1">
            <a:off x="5292725" y="0"/>
            <a:ext cx="1676400" cy="68580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0" y="1981200"/>
            <a:ext cx="52578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200" b="1">
                <a:solidFill>
                  <a:schemeClr val="bg1"/>
                </a:solidFill>
              </a:rPr>
              <a:t>14.83                20.93                   27.03                    33.11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 55.45               54.06                   52.59                    50.99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South                                                                        North</a:t>
            </a:r>
          </a:p>
        </p:txBody>
      </p:sp>
      <p:pic>
        <p:nvPicPr>
          <p:cNvPr id="30727" name="Picture 9" descr="2011-03-26_09-25-38_V3_01_3_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43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Line 13"/>
          <p:cNvSpPr>
            <a:spLocks noChangeShapeType="1"/>
          </p:cNvSpPr>
          <p:nvPr/>
        </p:nvSpPr>
        <p:spPr bwMode="auto">
          <a:xfrm flipH="1" flipV="1">
            <a:off x="1314450" y="0"/>
            <a:ext cx="0" cy="1908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9" name="TextBox 38"/>
          <p:cNvSpPr txBox="1">
            <a:spLocks noChangeArrowheads="1"/>
          </p:cNvSpPr>
          <p:nvPr/>
        </p:nvSpPr>
        <p:spPr bwMode="auto">
          <a:xfrm>
            <a:off x="0" y="0"/>
            <a:ext cx="6953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b="1">
                <a:solidFill>
                  <a:schemeClr val="bg1"/>
                </a:solidFill>
              </a:rPr>
              <a:t>10 km</a:t>
            </a: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r>
              <a:rPr lang="en-GB" sz="1200" b="1">
                <a:solidFill>
                  <a:schemeClr val="bg1"/>
                </a:solidFill>
              </a:rPr>
              <a:t>5 km</a:t>
            </a: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r>
              <a:rPr lang="en-GB" sz="1200" b="1">
                <a:solidFill>
                  <a:schemeClr val="bg1"/>
                </a:solidFill>
              </a:rPr>
              <a:t>0 km</a:t>
            </a:r>
          </a:p>
        </p:txBody>
      </p:sp>
      <p:sp>
        <p:nvSpPr>
          <p:cNvPr id="30730" name="Line 13"/>
          <p:cNvSpPr>
            <a:spLocks noChangeShapeType="1"/>
          </p:cNvSpPr>
          <p:nvPr/>
        </p:nvSpPr>
        <p:spPr bwMode="auto">
          <a:xfrm flipH="1" flipV="1">
            <a:off x="2627313" y="0"/>
            <a:ext cx="0" cy="1908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 flipV="1">
            <a:off x="1676400" y="1447800"/>
            <a:ext cx="4572000" cy="2667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Text Box 4"/>
          <p:cNvSpPr txBox="1">
            <a:spLocks noChangeArrowheads="1"/>
          </p:cNvSpPr>
          <p:nvPr/>
        </p:nvSpPr>
        <p:spPr bwMode="auto">
          <a:xfrm>
            <a:off x="5867400" y="21336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27.03, 52.59</a:t>
            </a:r>
          </a:p>
        </p:txBody>
      </p:sp>
      <p:sp>
        <p:nvSpPr>
          <p:cNvPr id="30733" name="Text Box 4"/>
          <p:cNvSpPr txBox="1">
            <a:spLocks noChangeArrowheads="1"/>
          </p:cNvSpPr>
          <p:nvPr/>
        </p:nvSpPr>
        <p:spPr bwMode="auto">
          <a:xfrm>
            <a:off x="6400800" y="43434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20.93, 54.06</a:t>
            </a:r>
          </a:p>
        </p:txBody>
      </p:sp>
      <p:sp>
        <p:nvSpPr>
          <p:cNvPr id="30734" name="Line 11"/>
          <p:cNvSpPr>
            <a:spLocks noChangeShapeType="1"/>
          </p:cNvSpPr>
          <p:nvPr/>
        </p:nvSpPr>
        <p:spPr bwMode="auto">
          <a:xfrm flipH="1" flipV="1">
            <a:off x="533400" y="1600200"/>
            <a:ext cx="6172200" cy="434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5" name="Line 13"/>
          <p:cNvSpPr>
            <a:spLocks noChangeShapeType="1"/>
          </p:cNvSpPr>
          <p:nvPr/>
        </p:nvSpPr>
        <p:spPr bwMode="auto">
          <a:xfrm flipH="1" flipV="1">
            <a:off x="3941763" y="0"/>
            <a:ext cx="0" cy="1908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6" name="Text Box 4"/>
          <p:cNvSpPr txBox="1">
            <a:spLocks noChangeArrowheads="1"/>
          </p:cNvSpPr>
          <p:nvPr/>
        </p:nvSpPr>
        <p:spPr bwMode="auto">
          <a:xfrm>
            <a:off x="6948488" y="6516688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14.83, 55.45</a:t>
            </a:r>
          </a:p>
        </p:txBody>
      </p:sp>
      <p:sp>
        <p:nvSpPr>
          <p:cNvPr id="30737" name="Text Box 4"/>
          <p:cNvSpPr txBox="1">
            <a:spLocks noChangeArrowheads="1"/>
          </p:cNvSpPr>
          <p:nvPr/>
        </p:nvSpPr>
        <p:spPr bwMode="auto">
          <a:xfrm>
            <a:off x="0" y="6286500"/>
            <a:ext cx="3429000" cy="571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600" b="1"/>
              <a:t>MSG 26 Mar 2011, 10:00 UTC</a:t>
            </a:r>
          </a:p>
          <a:p>
            <a:pPr defTabSz="652463"/>
            <a:r>
              <a:rPr lang="en-GB" sz="1600" b="1"/>
              <a:t>CALIPSO 26 Mar 2011, 09:52 UTC</a:t>
            </a:r>
          </a:p>
        </p:txBody>
      </p:sp>
      <p:sp>
        <p:nvSpPr>
          <p:cNvPr id="30738" name="Line 13"/>
          <p:cNvSpPr>
            <a:spLocks noChangeShapeType="1"/>
          </p:cNvSpPr>
          <p:nvPr/>
        </p:nvSpPr>
        <p:spPr bwMode="auto">
          <a:xfrm flipH="1" flipV="1">
            <a:off x="0" y="0"/>
            <a:ext cx="0" cy="1908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01650" y="3705225"/>
            <a:ext cx="2305050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What height?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Dustcurrent"/>
          <p:cNvPicPr>
            <a:picLocks noChangeAspect="1" noChangeArrowheads="1"/>
          </p:cNvPicPr>
          <p:nvPr/>
        </p:nvPicPr>
        <p:blipFill>
          <a:blip r:embed="rId2" cstate="print"/>
          <a:srcRect l="46725" t="54059"/>
          <a:stretch>
            <a:fillRect/>
          </a:stretch>
        </p:blipFill>
        <p:spPr bwMode="auto">
          <a:xfrm>
            <a:off x="3352800" y="762000"/>
            <a:ext cx="45720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 descr="2011-03-26_09-25-38_V3_01_3_1.png"/>
          <p:cNvPicPr>
            <a:picLocks noChangeAspect="1"/>
          </p:cNvPicPr>
          <p:nvPr/>
        </p:nvPicPr>
        <p:blipFill>
          <a:blip r:embed="rId3" cstate="print"/>
          <a:srcRect l="24142" t="28828" r="24142" b="9610"/>
          <a:stretch>
            <a:fillRect/>
          </a:stretch>
        </p:blipFill>
        <p:spPr bwMode="auto">
          <a:xfrm>
            <a:off x="3124200" y="3276600"/>
            <a:ext cx="4800600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838200" y="1981200"/>
            <a:ext cx="20447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Conceptual Model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Calipso Data</a:t>
            </a:r>
          </a:p>
        </p:txBody>
      </p:sp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838200" y="228600"/>
            <a:ext cx="7305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200">
                <a:solidFill>
                  <a:schemeClr val="bg1"/>
                </a:solidFill>
              </a:rPr>
              <a:t>Middle East Dust Storm 26 March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smtClean="0"/>
              <a:t>Title: Dust Outbreaks - Synoptic dust outbreaks</a:t>
            </a:r>
            <a:br>
              <a:rPr lang="de-DE" sz="2400" smtClean="0"/>
            </a:br>
            <a:r>
              <a:rPr lang="en-GB" sz="2400" smtClean="0"/>
              <a:t>versus</a:t>
            </a:r>
            <a:r>
              <a:rPr lang="de-DE" sz="2400" smtClean="0"/>
              <a:t> mesoscale dust squalls</a:t>
            </a:r>
            <a:endParaRPr lang="en-GB" sz="2400" smtClean="0"/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552450" y="1457325"/>
            <a:ext cx="859155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400" b="1"/>
              <a:t>At the end of this section you should be able</a:t>
            </a:r>
            <a:br>
              <a:rPr lang="en-GB" sz="2400" b="1"/>
            </a:br>
            <a:r>
              <a:rPr lang="en-GB" sz="2400" b="1"/>
              <a:t>to do the following things</a:t>
            </a:r>
            <a:r>
              <a:rPr lang="en-GB" sz="2400">
                <a:solidFill>
                  <a:schemeClr val="tx1"/>
                </a:solidFill>
              </a:rPr>
              <a:t>:</a:t>
            </a:r>
          </a:p>
          <a:p>
            <a:pPr algn="l"/>
            <a:endParaRPr lang="en-GB" sz="2000"/>
          </a:p>
          <a:p>
            <a:pPr algn="l">
              <a:buFont typeface="Arial" charset="0"/>
              <a:buChar char="•"/>
            </a:pPr>
            <a:r>
              <a:rPr lang="en-GB" sz="2000"/>
              <a:t> (Better) detect dust on satellite images (dust RGB, natcol RGB)</a:t>
            </a:r>
          </a:p>
          <a:p>
            <a:pPr algn="l">
              <a:buFont typeface="Arial" charset="0"/>
              <a:buChar char="•"/>
            </a:pPr>
            <a:r>
              <a:rPr lang="en-GB" sz="2000"/>
              <a:t> (Better) discriminate low-level from high-level dust</a:t>
            </a:r>
          </a:p>
          <a:p>
            <a:pPr algn="l">
              <a:buFont typeface="Arial" charset="0"/>
              <a:buChar char="•"/>
            </a:pPr>
            <a:endParaRPr lang="en-GB" sz="2000"/>
          </a:p>
          <a:p>
            <a:pPr algn="l">
              <a:buFont typeface="Arial" charset="0"/>
              <a:buChar char="•"/>
            </a:pPr>
            <a:r>
              <a:rPr lang="en-GB" sz="2000"/>
              <a:t> Describe the synoptic patterns that lead to dust outbreaks</a:t>
            </a:r>
          </a:p>
          <a:p>
            <a:pPr algn="l">
              <a:buFont typeface="Arial" charset="0"/>
              <a:buChar char="•"/>
            </a:pPr>
            <a:r>
              <a:rPr lang="en-GB" sz="2000"/>
              <a:t> Describe the diurnal cycle of dust outbreaks</a:t>
            </a:r>
          </a:p>
          <a:p>
            <a:pPr algn="l">
              <a:buFont typeface="Arial" charset="0"/>
              <a:buChar char="•"/>
            </a:pPr>
            <a:r>
              <a:rPr lang="en-GB" sz="2000"/>
              <a:t> Basic ability to forecast movement of dust clouds</a:t>
            </a:r>
          </a:p>
          <a:p>
            <a:pPr algn="l">
              <a:buFont typeface="Arial" charset="0"/>
              <a:buChar char="•"/>
            </a:pPr>
            <a:r>
              <a:rPr lang="en-GB" sz="2000"/>
              <a:t> List mesoscale phenomena that can cause dust outbreaks</a:t>
            </a:r>
          </a:p>
          <a:p>
            <a:pPr algn="l">
              <a:buFont typeface="Arial" charset="0"/>
              <a:buChar char="•"/>
            </a:pPr>
            <a:r>
              <a:rPr lang="en-GB" sz="2000"/>
              <a:t> Describe the typical size, height, and longevity of a dust squall</a:t>
            </a:r>
          </a:p>
          <a:p>
            <a:pPr algn="l"/>
            <a:endParaRPr lang="en-GB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724275" y="3086100"/>
            <a:ext cx="1595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/>
              <a:t>Loop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8" descr="2007_03_16_1200_m8_rgb_wind92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34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Dust Outbreak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Middle East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16 March 2007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705725" y="306228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000" b="1" dirty="0">
                <a:solidFill>
                  <a:schemeClr val="bg1"/>
                </a:solidFill>
                <a:latin typeface="+mn-lt"/>
              </a:rPr>
              <a:t>Oman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730625" y="485775"/>
            <a:ext cx="5143500" cy="954088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Outline the pre- and postfrontal</a:t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</a:rPr>
              <a:t>dust clouds!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2004_01_22_1200_rgb_10-09_09-07_09_print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300038" y="6053138"/>
            <a:ext cx="40719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algn="l" defTabSz="652463"/>
            <a:r>
              <a:rPr lang="en-GB" sz="2000" b="1"/>
              <a:t>22 January 2004, 12:00 UTC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Dust Outbreak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Libya, Egypt &amp; Middle East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21-23 January 2004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71650" y="3338513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Libya</a:t>
            </a:r>
          </a:p>
        </p:txBody>
      </p:sp>
      <p:sp>
        <p:nvSpPr>
          <p:cNvPr id="37894" name="TextBox 7"/>
          <p:cNvSpPr txBox="1">
            <a:spLocks noChangeArrowheads="1"/>
          </p:cNvSpPr>
          <p:nvPr/>
        </p:nvSpPr>
        <p:spPr bwMode="auto">
          <a:xfrm>
            <a:off x="307975" y="3905250"/>
            <a:ext cx="2101850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/>
              <a:t>Is this dust?</a:t>
            </a:r>
          </a:p>
        </p:txBody>
      </p:sp>
      <p:sp>
        <p:nvSpPr>
          <p:cNvPr id="34823" name="Right Arrow 10"/>
          <p:cNvSpPr>
            <a:spLocks noChangeArrowheads="1"/>
          </p:cNvSpPr>
          <p:nvPr/>
        </p:nvSpPr>
        <p:spPr bwMode="auto">
          <a:xfrm>
            <a:off x="2352675" y="4038600"/>
            <a:ext cx="533400" cy="276225"/>
          </a:xfrm>
          <a:prstGeom prst="rightArrow">
            <a:avLst>
              <a:gd name="adj1" fmla="val 50000"/>
              <a:gd name="adj2" fmla="val 50001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 descr="000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6700" y="-215900"/>
            <a:ext cx="103632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Dust Outbreak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9 March 2007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943725" y="3290888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Libya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185738" y="6348413"/>
            <a:ext cx="515778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9 March 2007, 02:00 UTC (NIGHT!)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590800" y="2043113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Algeria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6" descr="2007_03_09_0200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Dust Outbreak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9 March 2007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5738" y="6348413"/>
            <a:ext cx="515778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9 March 2007, 02:00 UTC (NIGHT!)</a:t>
            </a:r>
          </a:p>
        </p:txBody>
      </p:sp>
      <p:sp>
        <p:nvSpPr>
          <p:cNvPr id="36869" name="Line 13"/>
          <p:cNvSpPr>
            <a:spLocks noChangeShapeType="1"/>
          </p:cNvSpPr>
          <p:nvPr/>
        </p:nvSpPr>
        <p:spPr bwMode="auto">
          <a:xfrm flipV="1">
            <a:off x="4343400" y="0"/>
            <a:ext cx="1652588" cy="68580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4876800" y="4191000"/>
            <a:ext cx="178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&lt; Calipso Track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219200" y="5486400"/>
            <a:ext cx="6021388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latin typeface="Arial" charset="0"/>
                <a:cs typeface="Arial" charset="0"/>
              </a:rPr>
              <a:t>Where &amp; how high is the dust cloud?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4"/>
          <p:cNvSpPr txBox="1">
            <a:spLocks noChangeArrowheads="1"/>
          </p:cNvSpPr>
          <p:nvPr/>
        </p:nvSpPr>
        <p:spPr bwMode="auto">
          <a:xfrm>
            <a:off x="3724275" y="3086100"/>
            <a:ext cx="1595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/>
              <a:t>Loop 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6" descr="2007_03_09_0200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0" y="6286500"/>
            <a:ext cx="3429000" cy="571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600" b="1"/>
              <a:t>MSG 9 Mar 2007, 02:00 UTC</a:t>
            </a:r>
          </a:p>
          <a:p>
            <a:pPr defTabSz="652463"/>
            <a:r>
              <a:rPr lang="en-GB" sz="1600" b="1"/>
              <a:t>CALIPSO 9 Mar 2007, 01:15 UTC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172200" y="0"/>
            <a:ext cx="17526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30.44, 12.24</a:t>
            </a:r>
          </a:p>
        </p:txBody>
      </p:sp>
      <p:sp>
        <p:nvSpPr>
          <p:cNvPr id="38917" name="Text Box 4"/>
          <p:cNvSpPr txBox="1">
            <a:spLocks noChangeArrowheads="1"/>
          </p:cNvSpPr>
          <p:nvPr/>
        </p:nvSpPr>
        <p:spPr bwMode="auto">
          <a:xfrm>
            <a:off x="5562600" y="21336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24.35, 10.70</a:t>
            </a:r>
          </a:p>
        </p:txBody>
      </p:sp>
      <p:sp>
        <p:nvSpPr>
          <p:cNvPr id="38918" name="Text Box 4"/>
          <p:cNvSpPr txBox="1">
            <a:spLocks noChangeArrowheads="1"/>
          </p:cNvSpPr>
          <p:nvPr/>
        </p:nvSpPr>
        <p:spPr bwMode="auto">
          <a:xfrm>
            <a:off x="5029200" y="44196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18.25, 9.27</a:t>
            </a:r>
          </a:p>
        </p:txBody>
      </p:sp>
      <p:sp>
        <p:nvSpPr>
          <p:cNvPr id="38919" name="Text Box 4"/>
          <p:cNvSpPr txBox="1">
            <a:spLocks noChangeArrowheads="1"/>
          </p:cNvSpPr>
          <p:nvPr/>
        </p:nvSpPr>
        <p:spPr bwMode="auto">
          <a:xfrm>
            <a:off x="4572000" y="647065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12.14, 7.91</a:t>
            </a:r>
          </a:p>
        </p:txBody>
      </p:sp>
      <p:sp>
        <p:nvSpPr>
          <p:cNvPr id="38920" name="Text Box 4"/>
          <p:cNvSpPr txBox="1">
            <a:spLocks noChangeArrowheads="1"/>
          </p:cNvSpPr>
          <p:nvPr/>
        </p:nvSpPr>
        <p:spPr bwMode="auto">
          <a:xfrm>
            <a:off x="-76200" y="2339975"/>
            <a:ext cx="52578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200" b="1">
                <a:solidFill>
                  <a:schemeClr val="bg1"/>
                </a:solidFill>
              </a:rPr>
              <a:t>12.14                         18.25                              24.35                           30.44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 7.91                            9.27                              10.70                           12.24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South                                                                                                  North</a:t>
            </a:r>
          </a:p>
        </p:txBody>
      </p:sp>
      <p:pic>
        <p:nvPicPr>
          <p:cNvPr id="38921" name="Picture 31" descr="calipsotrack.png"/>
          <p:cNvPicPr>
            <a:picLocks noChangeAspect="1"/>
          </p:cNvPicPr>
          <p:nvPr/>
        </p:nvPicPr>
        <p:blipFill>
          <a:blip r:embed="rId3" cstate="print"/>
          <a:srcRect b="2953"/>
          <a:stretch>
            <a:fillRect/>
          </a:stretch>
        </p:blipFill>
        <p:spPr bwMode="auto">
          <a:xfrm>
            <a:off x="0" y="0"/>
            <a:ext cx="4867275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TextBox 32"/>
          <p:cNvSpPr txBox="1">
            <a:spLocks noChangeArrowheads="1"/>
          </p:cNvSpPr>
          <p:nvPr/>
        </p:nvSpPr>
        <p:spPr bwMode="auto">
          <a:xfrm>
            <a:off x="4114800" y="4191000"/>
            <a:ext cx="106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/>
              <a:t>Massif</a:t>
            </a:r>
          </a:p>
          <a:p>
            <a:r>
              <a:rPr lang="en-GB" sz="1400"/>
              <a:t>de l’Air</a:t>
            </a:r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 flipH="1" flipV="1">
            <a:off x="1752600" y="1828800"/>
            <a:ext cx="3124200" cy="2590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 flipH="1" flipV="1">
            <a:off x="2362200" y="1752600"/>
            <a:ext cx="2743200" cy="1828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5" name="Line 12"/>
          <p:cNvSpPr>
            <a:spLocks noChangeShapeType="1"/>
          </p:cNvSpPr>
          <p:nvPr/>
        </p:nvSpPr>
        <p:spPr bwMode="auto">
          <a:xfrm flipH="1" flipV="1">
            <a:off x="2971800" y="1676400"/>
            <a:ext cx="22860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6" name="Line 12"/>
          <p:cNvSpPr>
            <a:spLocks noChangeShapeType="1"/>
          </p:cNvSpPr>
          <p:nvPr/>
        </p:nvSpPr>
        <p:spPr bwMode="auto">
          <a:xfrm flipH="1" flipV="1">
            <a:off x="3733800" y="1219200"/>
            <a:ext cx="18288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7" name="Line 11"/>
          <p:cNvSpPr>
            <a:spLocks noChangeShapeType="1"/>
          </p:cNvSpPr>
          <p:nvPr/>
        </p:nvSpPr>
        <p:spPr bwMode="auto">
          <a:xfrm flipH="1" flipV="1">
            <a:off x="914400" y="1828800"/>
            <a:ext cx="3810000" cy="3581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28" name="Line 13"/>
          <p:cNvSpPr>
            <a:spLocks noChangeShapeType="1"/>
          </p:cNvSpPr>
          <p:nvPr/>
        </p:nvSpPr>
        <p:spPr bwMode="auto">
          <a:xfrm flipH="1" flipV="1">
            <a:off x="1619250" y="0"/>
            <a:ext cx="0" cy="2362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9" name="Line 13"/>
          <p:cNvSpPr>
            <a:spLocks noChangeShapeType="1"/>
          </p:cNvSpPr>
          <p:nvPr/>
        </p:nvSpPr>
        <p:spPr bwMode="auto">
          <a:xfrm flipH="1" flipV="1">
            <a:off x="3240088" y="0"/>
            <a:ext cx="0" cy="2362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0" name="Text Box 9"/>
          <p:cNvSpPr txBox="1">
            <a:spLocks noChangeArrowheads="1"/>
          </p:cNvSpPr>
          <p:nvPr/>
        </p:nvSpPr>
        <p:spPr bwMode="auto">
          <a:xfrm>
            <a:off x="1676400" y="152400"/>
            <a:ext cx="27432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Calipso shows sloping</a:t>
            </a:r>
            <a:br>
              <a:rPr lang="en-US"/>
            </a:br>
            <a:r>
              <a:rPr lang="en-US"/>
              <a:t>dust top (from 1 to 4 km)!</a:t>
            </a:r>
          </a:p>
        </p:txBody>
      </p:sp>
      <p:sp>
        <p:nvSpPr>
          <p:cNvPr id="38931" name="Line 13"/>
          <p:cNvSpPr>
            <a:spLocks noChangeShapeType="1"/>
          </p:cNvSpPr>
          <p:nvPr/>
        </p:nvSpPr>
        <p:spPr bwMode="auto">
          <a:xfrm flipV="1">
            <a:off x="4343400" y="0"/>
            <a:ext cx="1652588" cy="68580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32" name="Line 11"/>
          <p:cNvSpPr>
            <a:spLocks noChangeShapeType="1"/>
          </p:cNvSpPr>
          <p:nvPr/>
        </p:nvSpPr>
        <p:spPr bwMode="auto">
          <a:xfrm flipH="1" flipV="1">
            <a:off x="914400" y="304800"/>
            <a:ext cx="0" cy="152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33" name="TextBox 38"/>
          <p:cNvSpPr txBox="1">
            <a:spLocks noChangeArrowheads="1"/>
          </p:cNvSpPr>
          <p:nvPr/>
        </p:nvSpPr>
        <p:spPr bwMode="auto">
          <a:xfrm>
            <a:off x="0" y="0"/>
            <a:ext cx="6953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b="1">
                <a:solidFill>
                  <a:schemeClr val="bg1"/>
                </a:solidFill>
              </a:rPr>
              <a:t>10 km</a:t>
            </a: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r>
              <a:rPr lang="en-GB" sz="1200" b="1">
                <a:solidFill>
                  <a:schemeClr val="bg1"/>
                </a:solidFill>
              </a:rPr>
              <a:t>5 km</a:t>
            </a: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endParaRPr lang="en-GB" sz="1200" b="1">
              <a:solidFill>
                <a:schemeClr val="bg1"/>
              </a:solidFill>
            </a:endParaRPr>
          </a:p>
          <a:p>
            <a:r>
              <a:rPr lang="en-GB" sz="1200" b="1">
                <a:solidFill>
                  <a:schemeClr val="bg1"/>
                </a:solidFill>
              </a:rPr>
              <a:t>0 km</a:t>
            </a:r>
          </a:p>
        </p:txBody>
      </p:sp>
      <p:sp>
        <p:nvSpPr>
          <p:cNvPr id="23" name="Freeform 22"/>
          <p:cNvSpPr/>
          <p:nvPr/>
        </p:nvSpPr>
        <p:spPr>
          <a:xfrm>
            <a:off x="23813" y="38100"/>
            <a:ext cx="8948737" cy="4437063"/>
          </a:xfrm>
          <a:custGeom>
            <a:avLst/>
            <a:gdLst>
              <a:gd name="connsiteX0" fmla="*/ 0 w 8948980"/>
              <a:gd name="connsiteY0" fmla="*/ 3068664 h 4436389"/>
              <a:gd name="connsiteX1" fmla="*/ 1015139 w 8948980"/>
              <a:gd name="connsiteY1" fmla="*/ 3789335 h 4436389"/>
              <a:gd name="connsiteX2" fmla="*/ 2255004 w 8948980"/>
              <a:gd name="connsiteY2" fmla="*/ 4347274 h 4436389"/>
              <a:gd name="connsiteX3" fmla="*/ 3525865 w 8948980"/>
              <a:gd name="connsiteY3" fmla="*/ 4324027 h 4436389"/>
              <a:gd name="connsiteX4" fmla="*/ 4207790 w 8948980"/>
              <a:gd name="connsiteY4" fmla="*/ 3936569 h 4436389"/>
              <a:gd name="connsiteX5" fmla="*/ 4680489 w 8948980"/>
              <a:gd name="connsiteY5" fmla="*/ 3835830 h 4436389"/>
              <a:gd name="connsiteX6" fmla="*/ 5176434 w 8948980"/>
              <a:gd name="connsiteY6" fmla="*/ 3905573 h 4436389"/>
              <a:gd name="connsiteX7" fmla="*/ 5610387 w 8948980"/>
              <a:gd name="connsiteY7" fmla="*/ 3665349 h 4436389"/>
              <a:gd name="connsiteX8" fmla="*/ 5563892 w 8948980"/>
              <a:gd name="connsiteY8" fmla="*/ 3161654 h 4436389"/>
              <a:gd name="connsiteX9" fmla="*/ 5912604 w 8948980"/>
              <a:gd name="connsiteY9" fmla="*/ 3022169 h 4436389"/>
              <a:gd name="connsiteX10" fmla="*/ 6997485 w 8948980"/>
              <a:gd name="connsiteY10" fmla="*/ 2781946 h 4436389"/>
              <a:gd name="connsiteX11" fmla="*/ 7942882 w 8948980"/>
              <a:gd name="connsiteY11" fmla="*/ 2200759 h 4436389"/>
              <a:gd name="connsiteX12" fmla="*/ 8136611 w 8948980"/>
              <a:gd name="connsiteY12" fmla="*/ 1642820 h 4436389"/>
              <a:gd name="connsiteX13" fmla="*/ 8454326 w 8948980"/>
              <a:gd name="connsiteY13" fmla="*/ 1340603 h 4436389"/>
              <a:gd name="connsiteX14" fmla="*/ 8872780 w 8948980"/>
              <a:gd name="connsiteY14" fmla="*/ 743918 h 4436389"/>
              <a:gd name="connsiteX15" fmla="*/ 8911526 w 8948980"/>
              <a:gd name="connsiteY15" fmla="*/ 0 h 443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948980" h="4436389">
                <a:moveTo>
                  <a:pt x="0" y="3068664"/>
                </a:moveTo>
                <a:cubicBezTo>
                  <a:pt x="319652" y="3322448"/>
                  <a:pt x="639305" y="3576233"/>
                  <a:pt x="1015139" y="3789335"/>
                </a:cubicBezTo>
                <a:cubicBezTo>
                  <a:pt x="1390973" y="4002437"/>
                  <a:pt x="1836550" y="4258159"/>
                  <a:pt x="2255004" y="4347274"/>
                </a:cubicBezTo>
                <a:cubicBezTo>
                  <a:pt x="2673458" y="4436389"/>
                  <a:pt x="3200401" y="4392478"/>
                  <a:pt x="3525865" y="4324027"/>
                </a:cubicBezTo>
                <a:cubicBezTo>
                  <a:pt x="3851329" y="4255576"/>
                  <a:pt x="4015353" y="4017935"/>
                  <a:pt x="4207790" y="3936569"/>
                </a:cubicBezTo>
                <a:cubicBezTo>
                  <a:pt x="4400227" y="3855203"/>
                  <a:pt x="4519048" y="3840996"/>
                  <a:pt x="4680489" y="3835830"/>
                </a:cubicBezTo>
                <a:cubicBezTo>
                  <a:pt x="4841930" y="3830664"/>
                  <a:pt x="5021451" y="3933986"/>
                  <a:pt x="5176434" y="3905573"/>
                </a:cubicBezTo>
                <a:cubicBezTo>
                  <a:pt x="5331417" y="3877160"/>
                  <a:pt x="5545811" y="3789335"/>
                  <a:pt x="5610387" y="3665349"/>
                </a:cubicBezTo>
                <a:cubicBezTo>
                  <a:pt x="5674963" y="3541363"/>
                  <a:pt x="5513522" y="3268851"/>
                  <a:pt x="5563892" y="3161654"/>
                </a:cubicBezTo>
                <a:cubicBezTo>
                  <a:pt x="5614262" y="3054457"/>
                  <a:pt x="5673672" y="3085454"/>
                  <a:pt x="5912604" y="3022169"/>
                </a:cubicBezTo>
                <a:cubicBezTo>
                  <a:pt x="6151536" y="2958884"/>
                  <a:pt x="6659106" y="2918848"/>
                  <a:pt x="6997485" y="2781946"/>
                </a:cubicBezTo>
                <a:cubicBezTo>
                  <a:pt x="7335864" y="2645044"/>
                  <a:pt x="7753028" y="2390613"/>
                  <a:pt x="7942882" y="2200759"/>
                </a:cubicBezTo>
                <a:cubicBezTo>
                  <a:pt x="8132736" y="2010905"/>
                  <a:pt x="8051370" y="1786179"/>
                  <a:pt x="8136611" y="1642820"/>
                </a:cubicBezTo>
                <a:cubicBezTo>
                  <a:pt x="8221852" y="1499461"/>
                  <a:pt x="8331631" y="1490420"/>
                  <a:pt x="8454326" y="1340603"/>
                </a:cubicBezTo>
                <a:cubicBezTo>
                  <a:pt x="8577021" y="1190786"/>
                  <a:pt x="8796580" y="967352"/>
                  <a:pt x="8872780" y="743918"/>
                </a:cubicBezTo>
                <a:cubicBezTo>
                  <a:pt x="8948980" y="520484"/>
                  <a:pt x="8930253" y="260242"/>
                  <a:pt x="8911526" y="0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38935" name="TextBox 11"/>
          <p:cNvSpPr txBox="1">
            <a:spLocks noChangeArrowheads="1"/>
          </p:cNvSpPr>
          <p:nvPr/>
        </p:nvSpPr>
        <p:spPr bwMode="auto">
          <a:xfrm>
            <a:off x="5181600" y="2667000"/>
            <a:ext cx="1608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Low thicker</a:t>
            </a:r>
          </a:p>
        </p:txBody>
      </p:sp>
      <p:sp>
        <p:nvSpPr>
          <p:cNvPr id="38936" name="TextBox 11"/>
          <p:cNvSpPr txBox="1">
            <a:spLocks noChangeArrowheads="1"/>
          </p:cNvSpPr>
          <p:nvPr/>
        </p:nvSpPr>
        <p:spPr bwMode="auto">
          <a:xfrm>
            <a:off x="4953000" y="3429000"/>
            <a:ext cx="1238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Low thin</a:t>
            </a:r>
          </a:p>
        </p:txBody>
      </p:sp>
      <p:sp>
        <p:nvSpPr>
          <p:cNvPr id="38937" name="TextBox 11"/>
          <p:cNvSpPr txBox="1">
            <a:spLocks noChangeArrowheads="1"/>
          </p:cNvSpPr>
          <p:nvPr/>
        </p:nvSpPr>
        <p:spPr bwMode="auto">
          <a:xfrm>
            <a:off x="5638800" y="1371600"/>
            <a:ext cx="755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High</a:t>
            </a:r>
          </a:p>
        </p:txBody>
      </p:sp>
      <p:sp>
        <p:nvSpPr>
          <p:cNvPr id="38938" name="TextBox 11"/>
          <p:cNvSpPr txBox="1">
            <a:spLocks noChangeArrowheads="1"/>
          </p:cNvSpPr>
          <p:nvPr/>
        </p:nvSpPr>
        <p:spPr bwMode="auto">
          <a:xfrm>
            <a:off x="5486400" y="1905000"/>
            <a:ext cx="625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Mid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2007_03_09_1345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185738" y="6348413"/>
            <a:ext cx="515778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9 March 2007, 13:45 UTC (DAY!)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Dust Outbreak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9 March 2007</a:t>
            </a:r>
          </a:p>
        </p:txBody>
      </p:sp>
      <p:sp>
        <p:nvSpPr>
          <p:cNvPr id="39941" name="TextBox 6"/>
          <p:cNvSpPr txBox="1">
            <a:spLocks noChangeArrowheads="1"/>
          </p:cNvSpPr>
          <p:nvPr/>
        </p:nvSpPr>
        <p:spPr bwMode="auto">
          <a:xfrm>
            <a:off x="2867025" y="1190625"/>
            <a:ext cx="178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&lt; Calipso Track</a:t>
            </a:r>
          </a:p>
        </p:txBody>
      </p:sp>
      <p:sp>
        <p:nvSpPr>
          <p:cNvPr id="39942" name="Line 13"/>
          <p:cNvSpPr>
            <a:spLocks noChangeShapeType="1"/>
          </p:cNvSpPr>
          <p:nvPr/>
        </p:nvSpPr>
        <p:spPr bwMode="auto">
          <a:xfrm flipH="1" flipV="1">
            <a:off x="2971800" y="914400"/>
            <a:ext cx="1047750" cy="42672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04800" y="5486400"/>
            <a:ext cx="6021388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latin typeface="Arial" charset="0"/>
                <a:cs typeface="Arial" charset="0"/>
              </a:rPr>
              <a:t>Where &amp; how high is the dust cloud?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2007_03_09_1345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1219200" y="7620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algn="r" defTabSz="652463"/>
            <a:r>
              <a:rPr lang="en-GB" sz="2000" b="1">
                <a:solidFill>
                  <a:schemeClr val="bg1"/>
                </a:solidFill>
              </a:rPr>
              <a:t>31.86, -7.44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524000" y="21336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algn="r" defTabSz="652463"/>
            <a:r>
              <a:rPr lang="en-GB" sz="2000" b="1">
                <a:solidFill>
                  <a:schemeClr val="bg1"/>
                </a:solidFill>
              </a:rPr>
              <a:t>25.77, -5.88</a:t>
            </a:r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1905000" y="35814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algn="r" defTabSz="652463"/>
            <a:r>
              <a:rPr lang="en-GB" sz="2000" b="1">
                <a:solidFill>
                  <a:schemeClr val="bg1"/>
                </a:solidFill>
              </a:rPr>
              <a:t>19.68, -4.43</a:t>
            </a:r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auto">
          <a:xfrm>
            <a:off x="2286000" y="4967288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algn="r" defTabSz="652463"/>
            <a:r>
              <a:rPr lang="en-GB" sz="2000" b="1">
                <a:solidFill>
                  <a:schemeClr val="bg1"/>
                </a:solidFill>
              </a:rPr>
              <a:t>13.57, -3.05</a:t>
            </a:r>
          </a:p>
        </p:txBody>
      </p:sp>
      <p:sp>
        <p:nvSpPr>
          <p:cNvPr id="40967" name="Line 13"/>
          <p:cNvSpPr>
            <a:spLocks noChangeShapeType="1"/>
          </p:cNvSpPr>
          <p:nvPr/>
        </p:nvSpPr>
        <p:spPr bwMode="auto">
          <a:xfrm flipH="1" flipV="1">
            <a:off x="2971800" y="914400"/>
            <a:ext cx="1047750" cy="42672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8" name="Text Box 4"/>
          <p:cNvSpPr txBox="1">
            <a:spLocks noChangeArrowheads="1"/>
          </p:cNvSpPr>
          <p:nvPr/>
        </p:nvSpPr>
        <p:spPr bwMode="auto">
          <a:xfrm>
            <a:off x="0" y="6286500"/>
            <a:ext cx="3429000" cy="571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600" b="1"/>
              <a:t>MSG 9 Mar 2007, 13:45 UTC</a:t>
            </a:r>
          </a:p>
          <a:p>
            <a:pPr defTabSz="652463"/>
            <a:r>
              <a:rPr lang="en-GB" sz="1600" b="1"/>
              <a:t>CALIPSO 9 Mar 2007, 13:51 UTC</a:t>
            </a:r>
          </a:p>
        </p:txBody>
      </p:sp>
      <p:pic>
        <p:nvPicPr>
          <p:cNvPr id="40969" name="Picture 12" descr="2007-03-09_13-18-23.png"/>
          <p:cNvPicPr>
            <a:picLocks noChangeAspect="1"/>
          </p:cNvPicPr>
          <p:nvPr/>
        </p:nvPicPr>
        <p:blipFill>
          <a:blip r:embed="rId3" cstate="print"/>
          <a:srcRect b="1538"/>
          <a:stretch>
            <a:fillRect/>
          </a:stretch>
        </p:blipFill>
        <p:spPr bwMode="auto">
          <a:xfrm>
            <a:off x="4429125" y="0"/>
            <a:ext cx="4714875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Text Box 4"/>
          <p:cNvSpPr txBox="1">
            <a:spLocks noChangeArrowheads="1"/>
          </p:cNvSpPr>
          <p:nvPr/>
        </p:nvSpPr>
        <p:spPr bwMode="auto">
          <a:xfrm>
            <a:off x="4343400" y="2286000"/>
            <a:ext cx="48768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200" b="1">
                <a:solidFill>
                  <a:schemeClr val="bg1"/>
                </a:solidFill>
              </a:rPr>
              <a:t>31.86                       25.77                            19.68                       13.57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 -7.44                        -5.88                            -4.43                       -3.05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North                                                                                          South</a:t>
            </a:r>
          </a:p>
        </p:txBody>
      </p:sp>
      <p:sp>
        <p:nvSpPr>
          <p:cNvPr id="40971" name="Line 13"/>
          <p:cNvSpPr>
            <a:spLocks noChangeShapeType="1"/>
          </p:cNvSpPr>
          <p:nvPr/>
        </p:nvSpPr>
        <p:spPr bwMode="auto">
          <a:xfrm flipH="1" flipV="1">
            <a:off x="6011863" y="0"/>
            <a:ext cx="0" cy="2362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2" name="Line 13"/>
          <p:cNvSpPr>
            <a:spLocks noChangeShapeType="1"/>
          </p:cNvSpPr>
          <p:nvPr/>
        </p:nvSpPr>
        <p:spPr bwMode="auto">
          <a:xfrm flipH="1" flipV="1">
            <a:off x="7559675" y="0"/>
            <a:ext cx="0" cy="2362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3" name="Text Box 9"/>
          <p:cNvSpPr txBox="1">
            <a:spLocks noChangeArrowheads="1"/>
          </p:cNvSpPr>
          <p:nvPr/>
        </p:nvSpPr>
        <p:spPr bwMode="auto">
          <a:xfrm>
            <a:off x="5791200" y="152400"/>
            <a:ext cx="28956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Calipso shows flat</a:t>
            </a:r>
            <a:br>
              <a:rPr lang="en-US"/>
            </a:br>
            <a:r>
              <a:rPr lang="en-US"/>
              <a:t>dust top @ 1 km height!</a:t>
            </a:r>
          </a:p>
        </p:txBody>
      </p:sp>
      <p:sp>
        <p:nvSpPr>
          <p:cNvPr id="40974" name="Line 11"/>
          <p:cNvSpPr>
            <a:spLocks noChangeShapeType="1"/>
          </p:cNvSpPr>
          <p:nvPr/>
        </p:nvSpPr>
        <p:spPr bwMode="auto">
          <a:xfrm flipV="1">
            <a:off x="3851275" y="1676400"/>
            <a:ext cx="4419600" cy="2819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5" name="Line 12"/>
          <p:cNvSpPr>
            <a:spLocks noChangeShapeType="1"/>
          </p:cNvSpPr>
          <p:nvPr/>
        </p:nvSpPr>
        <p:spPr bwMode="auto">
          <a:xfrm flipV="1">
            <a:off x="3352800" y="1676400"/>
            <a:ext cx="26670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6" name="Line 11"/>
          <p:cNvSpPr>
            <a:spLocks noChangeShapeType="1"/>
          </p:cNvSpPr>
          <p:nvPr/>
        </p:nvSpPr>
        <p:spPr bwMode="auto">
          <a:xfrm>
            <a:off x="3048000" y="1066800"/>
            <a:ext cx="15240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77" name="TextBox 38"/>
          <p:cNvSpPr txBox="1">
            <a:spLocks noChangeArrowheads="1"/>
          </p:cNvSpPr>
          <p:nvPr/>
        </p:nvSpPr>
        <p:spPr bwMode="auto">
          <a:xfrm>
            <a:off x="4343400" y="0"/>
            <a:ext cx="69532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 b="1">
                <a:solidFill>
                  <a:schemeClr val="bg1"/>
                </a:solidFill>
              </a:rPr>
              <a:t>10 km</a:t>
            </a: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r>
              <a:rPr lang="en-GB" sz="1100" b="1">
                <a:solidFill>
                  <a:schemeClr val="bg1"/>
                </a:solidFill>
              </a:rPr>
              <a:t>5 km</a:t>
            </a: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r>
              <a:rPr lang="en-GB" sz="1100" b="1">
                <a:solidFill>
                  <a:schemeClr val="bg1"/>
                </a:solidFill>
              </a:rPr>
              <a:t>0 km</a:t>
            </a:r>
          </a:p>
        </p:txBody>
      </p:sp>
      <p:sp>
        <p:nvSpPr>
          <p:cNvPr id="40978" name="TextBox 32"/>
          <p:cNvSpPr txBox="1">
            <a:spLocks noChangeArrowheads="1"/>
          </p:cNvSpPr>
          <p:nvPr/>
        </p:nvSpPr>
        <p:spPr bwMode="auto">
          <a:xfrm>
            <a:off x="2819400" y="609600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400"/>
              <a:t>Atlas</a:t>
            </a:r>
          </a:p>
          <a:p>
            <a:r>
              <a:rPr lang="en-GB" sz="1400"/>
              <a:t>Mountains</a:t>
            </a:r>
          </a:p>
        </p:txBody>
      </p:sp>
      <p:sp>
        <p:nvSpPr>
          <p:cNvPr id="19" name="Freeform 18"/>
          <p:cNvSpPr/>
          <p:nvPr/>
        </p:nvSpPr>
        <p:spPr>
          <a:xfrm>
            <a:off x="1743075" y="1992313"/>
            <a:ext cx="7416800" cy="2908300"/>
          </a:xfrm>
          <a:custGeom>
            <a:avLst/>
            <a:gdLst>
              <a:gd name="connsiteX0" fmla="*/ 0 w 7415939"/>
              <a:gd name="connsiteY0" fmla="*/ 0 h 2908515"/>
              <a:gd name="connsiteX1" fmla="*/ 1007390 w 7415939"/>
              <a:gd name="connsiteY1" fmla="*/ 1875295 h 2908515"/>
              <a:gd name="connsiteX2" fmla="*/ 2115519 w 7415939"/>
              <a:gd name="connsiteY2" fmla="*/ 2642461 h 2908515"/>
              <a:gd name="connsiteX3" fmla="*/ 3851329 w 7415939"/>
              <a:gd name="connsiteY3" fmla="*/ 2890434 h 2908515"/>
              <a:gd name="connsiteX4" fmla="*/ 4951709 w 7415939"/>
              <a:gd name="connsiteY4" fmla="*/ 2750949 h 2908515"/>
              <a:gd name="connsiteX5" fmla="*/ 5091194 w 7415939"/>
              <a:gd name="connsiteY5" fmla="*/ 2425485 h 2908515"/>
              <a:gd name="connsiteX6" fmla="*/ 5246177 w 7415939"/>
              <a:gd name="connsiteY6" fmla="*/ 2270502 h 2908515"/>
              <a:gd name="connsiteX7" fmla="*/ 5571641 w 7415939"/>
              <a:gd name="connsiteY7" fmla="*/ 2270502 h 2908515"/>
              <a:gd name="connsiteX8" fmla="*/ 6090834 w 7415939"/>
              <a:gd name="connsiteY8" fmla="*/ 2084522 h 2908515"/>
              <a:gd name="connsiteX9" fmla="*/ 6664272 w 7415939"/>
              <a:gd name="connsiteY9" fmla="*/ 1627322 h 2908515"/>
              <a:gd name="connsiteX10" fmla="*/ 6524787 w 7415939"/>
              <a:gd name="connsiteY10" fmla="*/ 1511085 h 2908515"/>
              <a:gd name="connsiteX11" fmla="*/ 6346556 w 7415939"/>
              <a:gd name="connsiteY11" fmla="*/ 1565329 h 2908515"/>
              <a:gd name="connsiteX12" fmla="*/ 6424048 w 7415939"/>
              <a:gd name="connsiteY12" fmla="*/ 1379349 h 2908515"/>
              <a:gd name="connsiteX13" fmla="*/ 6617777 w 7415939"/>
              <a:gd name="connsiteY13" fmla="*/ 1193370 h 2908515"/>
              <a:gd name="connsiteX14" fmla="*/ 6912244 w 7415939"/>
              <a:gd name="connsiteY14" fmla="*/ 1332854 h 2908515"/>
              <a:gd name="connsiteX15" fmla="*/ 7167966 w 7415939"/>
              <a:gd name="connsiteY15" fmla="*/ 1410346 h 2908515"/>
              <a:gd name="connsiteX16" fmla="*/ 7415939 w 7415939"/>
              <a:gd name="connsiteY16" fmla="*/ 1239865 h 290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15939" h="2908515">
                <a:moveTo>
                  <a:pt x="0" y="0"/>
                </a:moveTo>
                <a:cubicBezTo>
                  <a:pt x="327402" y="717442"/>
                  <a:pt x="654804" y="1434885"/>
                  <a:pt x="1007390" y="1875295"/>
                </a:cubicBezTo>
                <a:cubicBezTo>
                  <a:pt x="1359976" y="2315705"/>
                  <a:pt x="1641529" y="2473271"/>
                  <a:pt x="2115519" y="2642461"/>
                </a:cubicBezTo>
                <a:cubicBezTo>
                  <a:pt x="2589509" y="2811651"/>
                  <a:pt x="3378631" y="2872353"/>
                  <a:pt x="3851329" y="2890434"/>
                </a:cubicBezTo>
                <a:cubicBezTo>
                  <a:pt x="4324027" y="2908515"/>
                  <a:pt x="4745065" y="2828441"/>
                  <a:pt x="4951709" y="2750949"/>
                </a:cubicBezTo>
                <a:cubicBezTo>
                  <a:pt x="5158353" y="2673458"/>
                  <a:pt x="5042116" y="2505559"/>
                  <a:pt x="5091194" y="2425485"/>
                </a:cubicBezTo>
                <a:cubicBezTo>
                  <a:pt x="5140272" y="2345411"/>
                  <a:pt x="5166103" y="2296332"/>
                  <a:pt x="5246177" y="2270502"/>
                </a:cubicBezTo>
                <a:cubicBezTo>
                  <a:pt x="5326251" y="2244672"/>
                  <a:pt x="5430865" y="2301499"/>
                  <a:pt x="5571641" y="2270502"/>
                </a:cubicBezTo>
                <a:cubicBezTo>
                  <a:pt x="5712417" y="2239505"/>
                  <a:pt x="5908729" y="2191719"/>
                  <a:pt x="6090834" y="2084522"/>
                </a:cubicBezTo>
                <a:cubicBezTo>
                  <a:pt x="6272939" y="1977325"/>
                  <a:pt x="6591946" y="1722895"/>
                  <a:pt x="6664272" y="1627322"/>
                </a:cubicBezTo>
                <a:cubicBezTo>
                  <a:pt x="6736598" y="1531749"/>
                  <a:pt x="6577740" y="1521417"/>
                  <a:pt x="6524787" y="1511085"/>
                </a:cubicBezTo>
                <a:cubicBezTo>
                  <a:pt x="6471834" y="1500753"/>
                  <a:pt x="6363346" y="1587285"/>
                  <a:pt x="6346556" y="1565329"/>
                </a:cubicBezTo>
                <a:cubicBezTo>
                  <a:pt x="6329766" y="1543373"/>
                  <a:pt x="6378845" y="1441342"/>
                  <a:pt x="6424048" y="1379349"/>
                </a:cubicBezTo>
                <a:cubicBezTo>
                  <a:pt x="6469251" y="1317356"/>
                  <a:pt x="6536411" y="1201119"/>
                  <a:pt x="6617777" y="1193370"/>
                </a:cubicBezTo>
                <a:cubicBezTo>
                  <a:pt x="6699143" y="1185621"/>
                  <a:pt x="6820546" y="1296691"/>
                  <a:pt x="6912244" y="1332854"/>
                </a:cubicBezTo>
                <a:cubicBezTo>
                  <a:pt x="7003942" y="1369017"/>
                  <a:pt x="7084017" y="1425844"/>
                  <a:pt x="7167966" y="1410346"/>
                </a:cubicBezTo>
                <a:cubicBezTo>
                  <a:pt x="7251915" y="1394848"/>
                  <a:pt x="7377193" y="1268278"/>
                  <a:pt x="7415939" y="1239865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40980" name="TextBox 11"/>
          <p:cNvSpPr txBox="1">
            <a:spLocks noChangeArrowheads="1"/>
          </p:cNvSpPr>
          <p:nvPr/>
        </p:nvSpPr>
        <p:spPr bwMode="auto">
          <a:xfrm>
            <a:off x="3657600" y="4038600"/>
            <a:ext cx="1520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Low (1 km)</a:t>
            </a:r>
          </a:p>
        </p:txBody>
      </p:sp>
      <p:sp>
        <p:nvSpPr>
          <p:cNvPr id="40981" name="TextBox 11"/>
          <p:cNvSpPr txBox="1">
            <a:spLocks noChangeArrowheads="1"/>
          </p:cNvSpPr>
          <p:nvPr/>
        </p:nvSpPr>
        <p:spPr bwMode="auto">
          <a:xfrm>
            <a:off x="3276600" y="2209800"/>
            <a:ext cx="611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2007_06_22_0245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76200" y="1143000"/>
            <a:ext cx="6021388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latin typeface="Arial" charset="0"/>
                <a:cs typeface="Arial" charset="0"/>
              </a:rPr>
              <a:t>Where &amp; how high is the dust cloud?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5738" y="6348413"/>
            <a:ext cx="515778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22 June 2007, 02:45 UTC (NIGHT!)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Dust Outbreak</a:t>
            </a:r>
          </a:p>
          <a:p>
            <a:pPr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  <a:cs typeface="Arial" charset="0"/>
              </a:rPr>
              <a:t>20-26 June 2007</a:t>
            </a:r>
          </a:p>
        </p:txBody>
      </p:sp>
      <p:sp>
        <p:nvSpPr>
          <p:cNvPr id="41990" name="TextBox 5"/>
          <p:cNvSpPr txBox="1">
            <a:spLocks noChangeArrowheads="1"/>
          </p:cNvSpPr>
          <p:nvPr/>
        </p:nvSpPr>
        <p:spPr bwMode="auto">
          <a:xfrm>
            <a:off x="6573838" y="2057400"/>
            <a:ext cx="1781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&lt; Calipso Track</a:t>
            </a:r>
          </a:p>
        </p:txBody>
      </p:sp>
      <p:sp>
        <p:nvSpPr>
          <p:cNvPr id="41991" name="Line 13"/>
          <p:cNvSpPr>
            <a:spLocks noChangeShapeType="1"/>
          </p:cNvSpPr>
          <p:nvPr/>
        </p:nvSpPr>
        <p:spPr bwMode="auto">
          <a:xfrm flipV="1">
            <a:off x="5715000" y="0"/>
            <a:ext cx="1500188" cy="68580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400800" y="685800"/>
            <a:ext cx="2667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3B94B80-AB58-4366-831D-40259578C5BB}" type="slidenum">
              <a:rPr lang="en-GB"/>
              <a:pPr/>
              <a:t>3</a:t>
            </a:fld>
            <a:endParaRPr lang="en-GB"/>
          </a:p>
        </p:txBody>
      </p:sp>
      <p:pic>
        <p:nvPicPr>
          <p:cNvPr id="15363" name="Picture 8" descr="2004_01_22_0200_m7_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8" y="1447800"/>
            <a:ext cx="43180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81025" y="990600"/>
            <a:ext cx="3317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>
                <a:solidFill>
                  <a:schemeClr val="bg1"/>
                </a:solidFill>
              </a:rPr>
              <a:t>Met-7 IR image (night)                       </a:t>
            </a:r>
            <a:endParaRPr lang="pt-PT" noProof="1">
              <a:solidFill>
                <a:schemeClr val="bg1"/>
              </a:solidFill>
            </a:endParaRP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2616200" y="152400"/>
            <a:ext cx="459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400" b="1">
                <a:solidFill>
                  <a:schemeClr val="bg1"/>
                </a:solidFill>
              </a:rPr>
              <a:t>Exercise - where is the dust ? </a:t>
            </a:r>
            <a:endParaRPr lang="pt-PT" sz="24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2007_06_22_0245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0" y="6286500"/>
            <a:ext cx="3657600" cy="571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600" b="1"/>
              <a:t>MSG 22 June 2007, 02:45 UTC</a:t>
            </a:r>
          </a:p>
          <a:p>
            <a:pPr defTabSz="652463"/>
            <a:r>
              <a:rPr lang="en-GB" sz="1600" b="1"/>
              <a:t>CALIPSO 22 June 2007, 02:40 UTC</a:t>
            </a:r>
          </a:p>
        </p:txBody>
      </p:sp>
      <p:sp>
        <p:nvSpPr>
          <p:cNvPr id="43012" name="Line 13"/>
          <p:cNvSpPr>
            <a:spLocks noChangeShapeType="1"/>
          </p:cNvSpPr>
          <p:nvPr/>
        </p:nvSpPr>
        <p:spPr bwMode="auto">
          <a:xfrm flipV="1">
            <a:off x="5715000" y="0"/>
            <a:ext cx="1500188" cy="6858000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3013" name="Picture 8" descr="calipso.png"/>
          <p:cNvPicPr>
            <a:picLocks noChangeAspect="1"/>
          </p:cNvPicPr>
          <p:nvPr/>
        </p:nvPicPr>
        <p:blipFill>
          <a:blip r:embed="rId3" cstate="print"/>
          <a:srcRect b="1979"/>
          <a:stretch>
            <a:fillRect/>
          </a:stretch>
        </p:blipFill>
        <p:spPr bwMode="auto">
          <a:xfrm>
            <a:off x="0" y="0"/>
            <a:ext cx="4829175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4"/>
          <p:cNvSpPr txBox="1">
            <a:spLocks noChangeArrowheads="1"/>
          </p:cNvSpPr>
          <p:nvPr/>
        </p:nvSpPr>
        <p:spPr bwMode="auto">
          <a:xfrm>
            <a:off x="5795963" y="6516688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6.96,-16.40</a:t>
            </a:r>
          </a:p>
        </p:txBody>
      </p:sp>
      <p:sp>
        <p:nvSpPr>
          <p:cNvPr id="43015" name="Line 11"/>
          <p:cNvSpPr>
            <a:spLocks noChangeShapeType="1"/>
          </p:cNvSpPr>
          <p:nvPr/>
        </p:nvSpPr>
        <p:spPr bwMode="auto">
          <a:xfrm flipH="1" flipV="1">
            <a:off x="914400" y="762000"/>
            <a:ext cx="5105400" cy="472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16" name="Text Box 4"/>
          <p:cNvSpPr txBox="1">
            <a:spLocks noChangeArrowheads="1"/>
          </p:cNvSpPr>
          <p:nvPr/>
        </p:nvSpPr>
        <p:spPr bwMode="auto">
          <a:xfrm>
            <a:off x="6119813" y="50292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13.03,-15.09</a:t>
            </a:r>
          </a:p>
        </p:txBody>
      </p:sp>
      <p:sp>
        <p:nvSpPr>
          <p:cNvPr id="43017" name="Text Box 4"/>
          <p:cNvSpPr txBox="1">
            <a:spLocks noChangeArrowheads="1"/>
          </p:cNvSpPr>
          <p:nvPr/>
        </p:nvSpPr>
        <p:spPr bwMode="auto">
          <a:xfrm>
            <a:off x="6480175" y="335280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19.13,-13.72</a:t>
            </a:r>
          </a:p>
        </p:txBody>
      </p:sp>
      <p:sp>
        <p:nvSpPr>
          <p:cNvPr id="43018" name="Text Box 4"/>
          <p:cNvSpPr txBox="1">
            <a:spLocks noChangeArrowheads="1"/>
          </p:cNvSpPr>
          <p:nvPr/>
        </p:nvSpPr>
        <p:spPr bwMode="auto">
          <a:xfrm>
            <a:off x="6875463" y="1619250"/>
            <a:ext cx="17526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25.23,-12.27</a:t>
            </a:r>
          </a:p>
        </p:txBody>
      </p:sp>
      <p:sp>
        <p:nvSpPr>
          <p:cNvPr id="43019" name="Text Box 4"/>
          <p:cNvSpPr txBox="1">
            <a:spLocks noChangeArrowheads="1"/>
          </p:cNvSpPr>
          <p:nvPr/>
        </p:nvSpPr>
        <p:spPr bwMode="auto">
          <a:xfrm>
            <a:off x="7235825" y="-71438"/>
            <a:ext cx="1752600" cy="38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>
                <a:solidFill>
                  <a:schemeClr val="bg1"/>
                </a:solidFill>
              </a:rPr>
              <a:t>31.32,-10.72</a:t>
            </a:r>
          </a:p>
        </p:txBody>
      </p:sp>
      <p:sp>
        <p:nvSpPr>
          <p:cNvPr id="43020" name="Text Box 4"/>
          <p:cNvSpPr txBox="1">
            <a:spLocks noChangeArrowheads="1"/>
          </p:cNvSpPr>
          <p:nvPr/>
        </p:nvSpPr>
        <p:spPr bwMode="auto">
          <a:xfrm>
            <a:off x="-71438" y="1728788"/>
            <a:ext cx="5867401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1200" b="1">
                <a:solidFill>
                  <a:schemeClr val="bg1"/>
                </a:solidFill>
              </a:rPr>
              <a:t> 6.96              13.03                     19.13                   25.23                  31.32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-16.40           -15.09                    -13.72                 -12.27                  -10.72</a:t>
            </a:r>
          </a:p>
          <a:p>
            <a:pPr defTabSz="652463"/>
            <a:r>
              <a:rPr lang="en-GB" sz="1200" b="1">
                <a:solidFill>
                  <a:schemeClr val="bg1"/>
                </a:solidFill>
              </a:rPr>
              <a:t>South                                                                                                  North</a:t>
            </a:r>
          </a:p>
        </p:txBody>
      </p:sp>
      <p:sp>
        <p:nvSpPr>
          <p:cNvPr id="43021" name="TextBox 38"/>
          <p:cNvSpPr txBox="1">
            <a:spLocks noChangeArrowheads="1"/>
          </p:cNvSpPr>
          <p:nvPr/>
        </p:nvSpPr>
        <p:spPr bwMode="auto">
          <a:xfrm>
            <a:off x="0" y="0"/>
            <a:ext cx="6953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 b="1">
                <a:solidFill>
                  <a:schemeClr val="bg1"/>
                </a:solidFill>
              </a:rPr>
              <a:t>10 km</a:t>
            </a: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r>
              <a:rPr lang="en-GB" sz="1100" b="1">
                <a:solidFill>
                  <a:schemeClr val="bg1"/>
                </a:solidFill>
              </a:rPr>
              <a:t>5 km</a:t>
            </a: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endParaRPr lang="en-GB" sz="1100" b="1">
              <a:solidFill>
                <a:schemeClr val="bg1"/>
              </a:solidFill>
            </a:endParaRPr>
          </a:p>
          <a:p>
            <a:r>
              <a:rPr lang="en-GB" sz="1100" b="1">
                <a:solidFill>
                  <a:schemeClr val="bg1"/>
                </a:solidFill>
              </a:rPr>
              <a:t>0 km</a:t>
            </a:r>
          </a:p>
        </p:txBody>
      </p:sp>
      <p:sp>
        <p:nvSpPr>
          <p:cNvPr id="43022" name="Line 13"/>
          <p:cNvSpPr>
            <a:spLocks noChangeShapeType="1"/>
          </p:cNvSpPr>
          <p:nvPr/>
        </p:nvSpPr>
        <p:spPr bwMode="auto">
          <a:xfrm flipH="1" flipV="1">
            <a:off x="19050" y="0"/>
            <a:ext cx="0" cy="17637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3" name="Line 13"/>
          <p:cNvSpPr>
            <a:spLocks noChangeShapeType="1"/>
          </p:cNvSpPr>
          <p:nvPr/>
        </p:nvSpPr>
        <p:spPr bwMode="auto">
          <a:xfrm flipH="1" flipV="1">
            <a:off x="1187450" y="0"/>
            <a:ext cx="0" cy="17637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4" name="Line 13"/>
          <p:cNvSpPr>
            <a:spLocks noChangeShapeType="1"/>
          </p:cNvSpPr>
          <p:nvPr/>
        </p:nvSpPr>
        <p:spPr bwMode="auto">
          <a:xfrm flipH="1" flipV="1">
            <a:off x="2430463" y="0"/>
            <a:ext cx="0" cy="17637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5" name="Line 13"/>
          <p:cNvSpPr>
            <a:spLocks noChangeShapeType="1"/>
          </p:cNvSpPr>
          <p:nvPr/>
        </p:nvSpPr>
        <p:spPr bwMode="auto">
          <a:xfrm flipH="1" flipV="1">
            <a:off x="3600450" y="0"/>
            <a:ext cx="0" cy="17637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6" name="Line 13"/>
          <p:cNvSpPr>
            <a:spLocks noChangeShapeType="1"/>
          </p:cNvSpPr>
          <p:nvPr/>
        </p:nvSpPr>
        <p:spPr bwMode="auto">
          <a:xfrm flipH="1" flipV="1">
            <a:off x="4824413" y="0"/>
            <a:ext cx="0" cy="17637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7" name="Line 11"/>
          <p:cNvSpPr>
            <a:spLocks noChangeShapeType="1"/>
          </p:cNvSpPr>
          <p:nvPr/>
        </p:nvSpPr>
        <p:spPr bwMode="auto">
          <a:xfrm flipH="1" flipV="1">
            <a:off x="3962400" y="1371600"/>
            <a:ext cx="2971800" cy="76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3028" name="Text Box 9"/>
          <p:cNvSpPr txBox="1">
            <a:spLocks noChangeArrowheads="1"/>
          </p:cNvSpPr>
          <p:nvPr/>
        </p:nvSpPr>
        <p:spPr bwMode="auto">
          <a:xfrm>
            <a:off x="1828800" y="152400"/>
            <a:ext cx="28194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Calipso shows mid-level dust @ 5 km height!</a:t>
            </a:r>
          </a:p>
        </p:txBody>
      </p:sp>
      <p:sp>
        <p:nvSpPr>
          <p:cNvPr id="21" name="Freeform 20"/>
          <p:cNvSpPr/>
          <p:nvPr/>
        </p:nvSpPr>
        <p:spPr>
          <a:xfrm>
            <a:off x="1397000" y="3030538"/>
            <a:ext cx="4121150" cy="3222625"/>
          </a:xfrm>
          <a:custGeom>
            <a:avLst/>
            <a:gdLst>
              <a:gd name="connsiteX0" fmla="*/ 423620 w 4119966"/>
              <a:gd name="connsiteY0" fmla="*/ 3223647 h 3223647"/>
              <a:gd name="connsiteX1" fmla="*/ 20664 w 4119966"/>
              <a:gd name="connsiteY1" fmla="*/ 2262752 h 3223647"/>
              <a:gd name="connsiteX2" fmla="*/ 547606 w 4119966"/>
              <a:gd name="connsiteY2" fmla="*/ 906650 h 3223647"/>
              <a:gd name="connsiteX3" fmla="*/ 2136183 w 4119966"/>
              <a:gd name="connsiteY3" fmla="*/ 216976 h 3223647"/>
              <a:gd name="connsiteX4" fmla="*/ 4119966 w 4119966"/>
              <a:gd name="connsiteY4" fmla="*/ 0 h 322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9966" h="3223647">
                <a:moveTo>
                  <a:pt x="423620" y="3223647"/>
                </a:moveTo>
                <a:cubicBezTo>
                  <a:pt x="211810" y="2936282"/>
                  <a:pt x="0" y="2648918"/>
                  <a:pt x="20664" y="2262752"/>
                </a:cubicBezTo>
                <a:cubicBezTo>
                  <a:pt x="41328" y="1876586"/>
                  <a:pt x="195019" y="1247613"/>
                  <a:pt x="547606" y="906650"/>
                </a:cubicBezTo>
                <a:cubicBezTo>
                  <a:pt x="900193" y="565687"/>
                  <a:pt x="1540790" y="368084"/>
                  <a:pt x="2136183" y="216976"/>
                </a:cubicBezTo>
                <a:cubicBezTo>
                  <a:pt x="2731576" y="65868"/>
                  <a:pt x="3724759" y="2583"/>
                  <a:pt x="4119966" y="0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Freeform 21"/>
          <p:cNvSpPr/>
          <p:nvPr/>
        </p:nvSpPr>
        <p:spPr>
          <a:xfrm>
            <a:off x="5392738" y="5416550"/>
            <a:ext cx="2116137" cy="1433513"/>
          </a:xfrm>
          <a:custGeom>
            <a:avLst/>
            <a:gdLst>
              <a:gd name="connsiteX0" fmla="*/ 0 w 2115519"/>
              <a:gd name="connsiteY0" fmla="*/ 1433593 h 1433593"/>
              <a:gd name="connsiteX1" fmla="*/ 379709 w 2115519"/>
              <a:gd name="connsiteY1" fmla="*/ 914400 h 1433593"/>
              <a:gd name="connsiteX2" fmla="*/ 325465 w 2115519"/>
              <a:gd name="connsiteY2" fmla="*/ 619932 h 1433593"/>
              <a:gd name="connsiteX3" fmla="*/ 705173 w 2115519"/>
              <a:gd name="connsiteY3" fmla="*/ 534691 h 1433593"/>
              <a:gd name="connsiteX4" fmla="*/ 1162373 w 2115519"/>
              <a:gd name="connsiteY4" fmla="*/ 604434 h 1433593"/>
              <a:gd name="connsiteX5" fmla="*/ 1580827 w 2115519"/>
              <a:gd name="connsiteY5" fmla="*/ 410705 h 1433593"/>
              <a:gd name="connsiteX6" fmla="*/ 2115519 w 2115519"/>
              <a:gd name="connsiteY6" fmla="*/ 0 h 143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5519" h="1433593">
                <a:moveTo>
                  <a:pt x="0" y="1433593"/>
                </a:moveTo>
                <a:cubicBezTo>
                  <a:pt x="162732" y="1241801"/>
                  <a:pt x="325465" y="1050010"/>
                  <a:pt x="379709" y="914400"/>
                </a:cubicBezTo>
                <a:cubicBezTo>
                  <a:pt x="433953" y="778790"/>
                  <a:pt x="271221" y="683217"/>
                  <a:pt x="325465" y="619932"/>
                </a:cubicBezTo>
                <a:cubicBezTo>
                  <a:pt x="379709" y="556647"/>
                  <a:pt x="565688" y="537274"/>
                  <a:pt x="705173" y="534691"/>
                </a:cubicBezTo>
                <a:cubicBezTo>
                  <a:pt x="844658" y="532108"/>
                  <a:pt x="1016431" y="625098"/>
                  <a:pt x="1162373" y="604434"/>
                </a:cubicBezTo>
                <a:cubicBezTo>
                  <a:pt x="1308315" y="583770"/>
                  <a:pt x="1421969" y="511444"/>
                  <a:pt x="1580827" y="410705"/>
                </a:cubicBezTo>
                <a:cubicBezTo>
                  <a:pt x="1739685" y="309966"/>
                  <a:pt x="2115519" y="0"/>
                  <a:pt x="2115519" y="0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/>
          </a:p>
        </p:txBody>
      </p:sp>
      <p:sp>
        <p:nvSpPr>
          <p:cNvPr id="43031" name="TextBox 11"/>
          <p:cNvSpPr txBox="1">
            <a:spLocks noChangeArrowheads="1"/>
          </p:cNvSpPr>
          <p:nvPr/>
        </p:nvSpPr>
        <p:spPr bwMode="auto">
          <a:xfrm>
            <a:off x="6019800" y="5334000"/>
            <a:ext cx="1579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/>
              <a:t>High (5 km)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comet_009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1443038"/>
            <a:ext cx="8031163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00038" y="128588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Non-Frontal Dust Clouds (Trade Winds)</a:t>
            </a:r>
          </a:p>
        </p:txBody>
      </p:sp>
      <p:sp>
        <p:nvSpPr>
          <p:cNvPr id="44036" name="TextBox 3"/>
          <p:cNvSpPr txBox="1">
            <a:spLocks noChangeArrowheads="1"/>
          </p:cNvSpPr>
          <p:nvPr/>
        </p:nvSpPr>
        <p:spPr bwMode="auto">
          <a:xfrm>
            <a:off x="714375" y="6238875"/>
            <a:ext cx="15954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Source: COMET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2008_06_17_0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323850" y="5943600"/>
            <a:ext cx="86455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sz="2000" b="1">
                <a:solidFill>
                  <a:schemeClr val="bg1"/>
                </a:solidFill>
              </a:rPr>
              <a:t>Met-9, 17 June 2008, 08:00 UTC</a:t>
            </a: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242888" y="238125"/>
            <a:ext cx="8296275" cy="6096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Summer </a:t>
            </a: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Shamal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Iraq &amp; Arabian Peninsula</a:t>
            </a:r>
            <a:b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(3 days)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20688" y="1495425"/>
            <a:ext cx="2105025" cy="954088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Outline the</a:t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</a:rPr>
              <a:t>dust clouds!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2010_03_18_1200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242888" y="238125"/>
            <a:ext cx="8296275" cy="6096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Strong </a:t>
            </a: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Harmattan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winds over Northern Africa</a:t>
            </a:r>
          </a:p>
        </p:txBody>
      </p:sp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323850" y="5943600"/>
            <a:ext cx="86455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sz="2000" b="1">
                <a:solidFill>
                  <a:schemeClr val="bg1"/>
                </a:solidFill>
              </a:rPr>
              <a:t>Met-9, 18 March 2010, 12:00 UTC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SDDI-20060305-1900-RGB-08-DUST-00-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935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66688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Continental-Scale Dust Outbreak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Sahara</a:t>
            </a:r>
          </a:p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5-8 March 2006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160588" y="6062663"/>
            <a:ext cx="40719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5 March 2006, 19:00 UTC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SDDI-20060306-1200-RGB-08-DUST-00-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935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2160588" y="6062663"/>
            <a:ext cx="40719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6 March 2006, 12:00 UTC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 descr="SDDI-20060307-1200-RGB-08-DUST-00-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9900" cy="935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160588" y="6062663"/>
            <a:ext cx="4071937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7 March 2006, 12:00 UTC</a:t>
            </a:r>
          </a:p>
        </p:txBody>
      </p:sp>
      <p:sp>
        <p:nvSpPr>
          <p:cNvPr id="48132" name="TextBox 5"/>
          <p:cNvSpPr txBox="1">
            <a:spLocks noChangeArrowheads="1"/>
          </p:cNvSpPr>
          <p:nvPr/>
        </p:nvSpPr>
        <p:spPr bwMode="auto">
          <a:xfrm>
            <a:off x="2254250" y="3771900"/>
            <a:ext cx="6438900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Survey: Why “suddenly” so much dust?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defRPr/>
            </a:pPr>
            <a:r>
              <a:rPr lang="en-GB" dirty="0" smtClean="0"/>
              <a:t>What do you think is the reason for this huge dust outbreak?</a:t>
            </a:r>
          </a:p>
          <a:p>
            <a:pPr marL="0" indent="0">
              <a:spcBef>
                <a:spcPts val="0"/>
              </a:spcBef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defRPr/>
            </a:pPr>
            <a:r>
              <a:rPr lang="en-GB" dirty="0" smtClean="0"/>
              <a:t>A) Strong post-frontal winds related to the cyclone over the Mediterranean</a:t>
            </a:r>
          </a:p>
          <a:p>
            <a:pPr marL="0" indent="0">
              <a:spcBef>
                <a:spcPts val="0"/>
              </a:spcBef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defRPr/>
            </a:pPr>
            <a:r>
              <a:rPr lang="en-GB" dirty="0" smtClean="0"/>
              <a:t>B) Strong winds from thunderstorm gust fronts</a:t>
            </a:r>
          </a:p>
          <a:p>
            <a:pPr marL="0" indent="0">
              <a:spcBef>
                <a:spcPts val="0"/>
              </a:spcBef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defRPr/>
            </a:pPr>
            <a:r>
              <a:rPr lang="en-GB" dirty="0" smtClean="0"/>
              <a:t>C) Strong </a:t>
            </a:r>
            <a:r>
              <a:rPr lang="en-GB" dirty="0" err="1" smtClean="0"/>
              <a:t>Harmattan</a:t>
            </a:r>
            <a:r>
              <a:rPr lang="en-GB" dirty="0" smtClean="0"/>
              <a:t> winds due to pressure increase from cold air over northern Africa</a:t>
            </a:r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0" descr="2006_03_08_1200_rgb_10-09_09-07_09_winds_pressure"/>
          <p:cNvPicPr>
            <a:picLocks noChangeAspect="1" noChangeArrowheads="1"/>
          </p:cNvPicPr>
          <p:nvPr/>
        </p:nvPicPr>
        <p:blipFill>
          <a:blip r:embed="rId2" cstate="print"/>
          <a:srcRect l="9842" r="9842"/>
          <a:stretch>
            <a:fillRect/>
          </a:stretch>
        </p:blipFill>
        <p:spPr bwMode="auto">
          <a:xfrm>
            <a:off x="0" y="0"/>
            <a:ext cx="9821863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4"/>
          <p:cNvSpPr txBox="1">
            <a:spLocks noChangeArrowheads="1"/>
          </p:cNvSpPr>
          <p:nvPr/>
        </p:nvSpPr>
        <p:spPr bwMode="auto">
          <a:xfrm>
            <a:off x="2160588" y="6062663"/>
            <a:ext cx="4071937" cy="6635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8 March 2006, 12:00 UTC</a:t>
            </a:r>
          </a:p>
          <a:p>
            <a:pPr defTabSz="652463"/>
            <a:r>
              <a:rPr lang="en-GB" sz="1800" b="1"/>
              <a:t>ECMWF Surface Pressure + Winds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2004_03_06_1200_RGB_03-02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457325"/>
            <a:ext cx="43195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2" descr="2004_03_06_1200_RGB_10-09_09-07_0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57325"/>
            <a:ext cx="43195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6062663"/>
            <a:ext cx="91440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6 March 2004, 12:00 UTC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300038" y="152400"/>
            <a:ext cx="8296275" cy="7921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Southward Propagation of Dust Cloud</a:t>
            </a:r>
          </a:p>
        </p:txBody>
      </p:sp>
      <p:sp>
        <p:nvSpPr>
          <p:cNvPr id="51206" name="TextBox 5"/>
          <p:cNvSpPr txBox="1">
            <a:spLocks noChangeArrowheads="1"/>
          </p:cNvSpPr>
          <p:nvPr/>
        </p:nvSpPr>
        <p:spPr bwMode="auto">
          <a:xfrm>
            <a:off x="5014913" y="1619250"/>
            <a:ext cx="3622675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Outline the dust front!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400800" y="685800"/>
            <a:ext cx="2667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B3FF546-27AC-48FE-821B-BF47D1805BC0}" type="slidenum">
              <a:rPr lang="en-GB"/>
              <a:pPr/>
              <a:t>4</a:t>
            </a:fld>
            <a:endParaRPr lang="en-GB"/>
          </a:p>
        </p:txBody>
      </p:sp>
      <p:pic>
        <p:nvPicPr>
          <p:cNvPr id="16387" name="Picture 8" descr="2004_01_22_0200_m7_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8" y="1447800"/>
            <a:ext cx="43180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2004_01_22_0200_rgb_10-09_09-07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1850" y="1447800"/>
            <a:ext cx="4319588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6542088" y="4800600"/>
            <a:ext cx="1270000" cy="1412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 flipV="1">
            <a:off x="7173913" y="3962400"/>
            <a:ext cx="711200" cy="8350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667625" y="4508500"/>
            <a:ext cx="1266825" cy="7143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>
                <a:solidFill>
                  <a:srgbClr val="F41100"/>
                </a:solidFill>
              </a:rPr>
              <a:t>Dust Cloud</a:t>
            </a:r>
          </a:p>
        </p:txBody>
      </p:sp>
      <p:sp>
        <p:nvSpPr>
          <p:cNvPr id="16392" name="Text Box 6"/>
          <p:cNvSpPr txBox="1">
            <a:spLocks noChangeArrowheads="1"/>
          </p:cNvSpPr>
          <p:nvPr/>
        </p:nvSpPr>
        <p:spPr bwMode="auto">
          <a:xfrm>
            <a:off x="1503363" y="990600"/>
            <a:ext cx="53213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>
                <a:solidFill>
                  <a:schemeClr val="bg1"/>
                </a:solidFill>
              </a:rPr>
              <a:t>Met-7 IR image                                Met-8 Dust RGB Product</a:t>
            </a:r>
            <a:endParaRPr lang="pt-PT" noProof="1">
              <a:solidFill>
                <a:schemeClr val="bg1"/>
              </a:solidFill>
            </a:endParaRPr>
          </a:p>
        </p:txBody>
      </p:sp>
      <p:sp>
        <p:nvSpPr>
          <p:cNvPr id="16393" name="Rectangle 4"/>
          <p:cNvSpPr>
            <a:spLocks noChangeArrowheads="1"/>
          </p:cNvSpPr>
          <p:nvPr/>
        </p:nvSpPr>
        <p:spPr bwMode="auto">
          <a:xfrm>
            <a:off x="2616200" y="152400"/>
            <a:ext cx="4595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400" b="1">
                <a:solidFill>
                  <a:schemeClr val="bg1"/>
                </a:solidFill>
              </a:rPr>
              <a:t>Exercise - where is the dust ? </a:t>
            </a:r>
            <a:endParaRPr lang="pt-PT" sz="24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2004_03_08_1200_RGB_03-02-01_lrg"/>
          <p:cNvPicPr>
            <a:picLocks noChangeAspect="1" noChangeArrowheads="1"/>
          </p:cNvPicPr>
          <p:nvPr/>
        </p:nvPicPr>
        <p:blipFill>
          <a:blip r:embed="rId2" cstate="print"/>
          <a:srcRect l="13841" r="8305"/>
          <a:stretch>
            <a:fillRect/>
          </a:stretch>
        </p:blipFill>
        <p:spPr bwMode="auto">
          <a:xfrm>
            <a:off x="4581525" y="1485900"/>
            <a:ext cx="43180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5" descr="2004_03_08_1200_RGB_10-09_09-07_09_lrg"/>
          <p:cNvPicPr>
            <a:picLocks noChangeAspect="1" noChangeArrowheads="1"/>
          </p:cNvPicPr>
          <p:nvPr/>
        </p:nvPicPr>
        <p:blipFill>
          <a:blip r:embed="rId3" cstate="print"/>
          <a:srcRect l="13841" r="8305"/>
          <a:stretch>
            <a:fillRect/>
          </a:stretch>
        </p:blipFill>
        <p:spPr bwMode="auto">
          <a:xfrm>
            <a:off x="134938" y="1485900"/>
            <a:ext cx="43180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300038" y="152400"/>
            <a:ext cx="8296275" cy="7921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Westward Propagation of Dust Cloud with Trade Winds</a:t>
            </a:r>
          </a:p>
        </p:txBody>
      </p:sp>
      <p:sp>
        <p:nvSpPr>
          <p:cNvPr id="53253" name="Text Box 4"/>
          <p:cNvSpPr txBox="1">
            <a:spLocks noChangeArrowheads="1"/>
          </p:cNvSpPr>
          <p:nvPr/>
        </p:nvSpPr>
        <p:spPr bwMode="auto">
          <a:xfrm>
            <a:off x="0" y="6062663"/>
            <a:ext cx="91440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spAutoFit/>
          </a:bodyPr>
          <a:lstStyle/>
          <a:p>
            <a:pPr defTabSz="652463"/>
            <a:r>
              <a:rPr lang="en-GB" sz="2000" b="1"/>
              <a:t>8 March 2004, 12:00 UTC</a:t>
            </a:r>
          </a:p>
        </p:txBody>
      </p:sp>
      <p:sp>
        <p:nvSpPr>
          <p:cNvPr id="52230" name="TextBox 5"/>
          <p:cNvSpPr txBox="1">
            <a:spLocks noChangeArrowheads="1"/>
          </p:cNvSpPr>
          <p:nvPr/>
        </p:nvSpPr>
        <p:spPr bwMode="auto">
          <a:xfrm>
            <a:off x="471488" y="5381625"/>
            <a:ext cx="3622675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Outline the dust area!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300038" y="152400"/>
            <a:ext cx="8643937" cy="7921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Impact of Dry </a:t>
            </a: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Saharian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Air on Hurricane Season</a:t>
            </a:r>
          </a:p>
        </p:txBody>
      </p:sp>
      <p:pic>
        <p:nvPicPr>
          <p:cNvPr id="54275" name="Picture 5" descr="2009_08_021500-030900_m9_dustfla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009650"/>
            <a:ext cx="88677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6" descr="2009_08_03_0000_g11-m9_s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92613"/>
            <a:ext cx="6448425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Box 8"/>
          <p:cNvSpPr txBox="1">
            <a:spLocks noChangeArrowheads="1"/>
          </p:cNvSpPr>
          <p:nvPr/>
        </p:nvSpPr>
        <p:spPr bwMode="auto">
          <a:xfrm>
            <a:off x="0" y="4429125"/>
            <a:ext cx="22669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chemeClr val="bg1"/>
                </a:solidFill>
              </a:rPr>
              <a:t>SAL Product (CIMSS)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Meso-Scale Dust Outbreaks (N. Hemisphere)</a:t>
            </a:r>
            <a:endParaRPr lang="en-GB" smtClean="0"/>
          </a:p>
        </p:txBody>
      </p:sp>
      <p:sp>
        <p:nvSpPr>
          <p:cNvPr id="55299" name="Text Box 6"/>
          <p:cNvSpPr txBox="1">
            <a:spLocks noChangeArrowheads="1"/>
          </p:cNvSpPr>
          <p:nvPr/>
        </p:nvSpPr>
        <p:spPr bwMode="auto">
          <a:xfrm>
            <a:off x="5943600" y="1447800"/>
            <a:ext cx="320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>
                <a:solidFill>
                  <a:schemeClr val="tx1"/>
                </a:solidFill>
              </a:rPr>
              <a:t>Season from May to October (peak in summer)</a:t>
            </a:r>
          </a:p>
        </p:txBody>
      </p:sp>
      <p:pic>
        <p:nvPicPr>
          <p:cNvPr id="55300" name="Picture 3" descr="comet_01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0588"/>
            <a:ext cx="5953125" cy="596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TextBox 3"/>
          <p:cNvSpPr txBox="1">
            <a:spLocks noChangeArrowheads="1"/>
          </p:cNvSpPr>
          <p:nvPr/>
        </p:nvSpPr>
        <p:spPr bwMode="auto">
          <a:xfrm>
            <a:off x="6029325" y="5867400"/>
            <a:ext cx="15954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Source: COMET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Mountain Gap Winds</a:t>
            </a:r>
            <a:endParaRPr lang="en-GB" smtClean="0"/>
          </a:p>
        </p:txBody>
      </p:sp>
      <p:pic>
        <p:nvPicPr>
          <p:cNvPr id="56323" name="Picture 8" descr="2003_06_25_1000_CH0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2536825"/>
            <a:ext cx="431958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Rectangle 6"/>
          <p:cNvSpPr>
            <a:spLocks noChangeArrowheads="1"/>
          </p:cNvSpPr>
          <p:nvPr/>
        </p:nvSpPr>
        <p:spPr bwMode="auto">
          <a:xfrm>
            <a:off x="249238" y="6300788"/>
            <a:ext cx="88947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Met-8, 25 June 2003, 10:00 UTC</a:t>
            </a:r>
          </a:p>
        </p:txBody>
      </p:sp>
      <p:sp>
        <p:nvSpPr>
          <p:cNvPr id="56325" name="Rectangle 6"/>
          <p:cNvSpPr>
            <a:spLocks noChangeArrowheads="1"/>
          </p:cNvSpPr>
          <p:nvPr/>
        </p:nvSpPr>
        <p:spPr bwMode="auto">
          <a:xfrm>
            <a:off x="249238" y="2538413"/>
            <a:ext cx="88947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VIS0.8                                                   </a:t>
            </a:r>
          </a:p>
        </p:txBody>
      </p:sp>
      <p:pic>
        <p:nvPicPr>
          <p:cNvPr id="56326" name="Picture 6" descr="comet_01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0"/>
            <a:ext cx="33337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42900" y="1695450"/>
            <a:ext cx="3803650" cy="5238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Outline the dust areas!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7" descr="2003_06_25_1000_rgb_10-09_09-07_0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8675" y="2538413"/>
            <a:ext cx="431958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Mountain Gap Winds</a:t>
            </a:r>
            <a:endParaRPr lang="en-GB" smtClean="0"/>
          </a:p>
        </p:txBody>
      </p:sp>
      <p:pic>
        <p:nvPicPr>
          <p:cNvPr id="57348" name="Picture 8" descr="2003_06_25_1000_CH0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" y="2536825"/>
            <a:ext cx="431958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249238" y="6300788"/>
            <a:ext cx="88947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Met-8, 25 June 2003, 10:00 UTC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49238" y="2538413"/>
            <a:ext cx="88947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VIS0.8                                                   Dust RGB</a:t>
            </a:r>
          </a:p>
        </p:txBody>
      </p:sp>
      <p:sp>
        <p:nvSpPr>
          <p:cNvPr id="57351" name="TextBox 11"/>
          <p:cNvSpPr txBox="1">
            <a:spLocks noChangeArrowheads="1"/>
          </p:cNvSpPr>
          <p:nvPr/>
        </p:nvSpPr>
        <p:spPr bwMode="auto">
          <a:xfrm>
            <a:off x="6427788" y="2619375"/>
            <a:ext cx="100806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Summer </a:t>
            </a:r>
            <a:br>
              <a:rPr lang="en-GB" b="1"/>
            </a:br>
            <a:r>
              <a:rPr lang="en-GB" b="1"/>
              <a:t>Shamal</a:t>
            </a:r>
          </a:p>
        </p:txBody>
      </p:sp>
      <p:sp>
        <p:nvSpPr>
          <p:cNvPr id="57352" name="Right Arrow 6"/>
          <p:cNvSpPr>
            <a:spLocks noChangeArrowheads="1"/>
          </p:cNvSpPr>
          <p:nvPr/>
        </p:nvSpPr>
        <p:spPr bwMode="auto">
          <a:xfrm rot="14100000" flipH="1">
            <a:off x="7000875" y="3343275"/>
            <a:ext cx="28575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7353" name="Right Arrow 6"/>
          <p:cNvSpPr>
            <a:spLocks noChangeArrowheads="1"/>
          </p:cNvSpPr>
          <p:nvPr/>
        </p:nvSpPr>
        <p:spPr bwMode="auto">
          <a:xfrm rot="14100000" flipH="1">
            <a:off x="7305675" y="3257550"/>
            <a:ext cx="28575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7354" name="Right Arrow 6"/>
          <p:cNvSpPr>
            <a:spLocks noChangeArrowheads="1"/>
          </p:cNvSpPr>
          <p:nvPr/>
        </p:nvSpPr>
        <p:spPr bwMode="auto">
          <a:xfrm rot="14100000" flipH="1">
            <a:off x="7448550" y="2990850"/>
            <a:ext cx="28575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57355" name="Picture 6" descr="comet_014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0"/>
            <a:ext cx="33337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2008_02_01_1300_m9_ch12_int"/>
          <p:cNvPicPr>
            <a:picLocks noChangeAspect="1" noChangeArrowheads="1"/>
          </p:cNvPicPr>
          <p:nvPr/>
        </p:nvPicPr>
        <p:blipFill>
          <a:blip r:embed="rId2" cstate="print"/>
          <a:srcRect b="11075"/>
          <a:stretch>
            <a:fillRect/>
          </a:stretch>
        </p:blipFill>
        <p:spPr bwMode="auto">
          <a:xfrm>
            <a:off x="0" y="0"/>
            <a:ext cx="93583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260350"/>
            <a:ext cx="89598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b="1">
                <a:solidFill>
                  <a:schemeClr val="bg1"/>
                </a:solidFill>
              </a:rPr>
              <a:t>Met-9, 1 Feb 2008, 13:00 UTC</a:t>
            </a:r>
          </a:p>
          <a:p>
            <a:pPr algn="l" defTabSz="1143000">
              <a:lnSpc>
                <a:spcPct val="90000"/>
              </a:lnSpc>
            </a:pPr>
            <a:r>
              <a:rPr lang="en-US" b="1">
                <a:solidFill>
                  <a:schemeClr val="bg1"/>
                </a:solidFill>
              </a:rPr>
              <a:t>HRV Channel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905375" y="2290763"/>
            <a:ext cx="173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Oman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3" descr="2007002_am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485900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Mountain Gap Winds</a:t>
            </a:r>
            <a:endParaRPr lang="en-GB" smtClean="0"/>
          </a:p>
        </p:txBody>
      </p:sp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296863" y="1528763"/>
            <a:ext cx="50752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Aqua MODIS, 2 January 2007</a:t>
            </a:r>
          </a:p>
        </p:txBody>
      </p:sp>
      <p:sp>
        <p:nvSpPr>
          <p:cNvPr id="59397" name="TextBox 6"/>
          <p:cNvSpPr txBox="1">
            <a:spLocks noChangeArrowheads="1"/>
          </p:cNvSpPr>
          <p:nvPr/>
        </p:nvSpPr>
        <p:spPr bwMode="auto">
          <a:xfrm>
            <a:off x="5486400" y="1495425"/>
            <a:ext cx="33147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/>
              <a:t>NASA Earth Observatory: “A gap between the Tibesti and Ennedi Mountains creates a natural wind tunnel that focuses and intensifies the winds across the Bodele Depression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28588"/>
            <a:ext cx="8720137" cy="944562"/>
          </a:xfrm>
        </p:spPr>
        <p:txBody>
          <a:bodyPr/>
          <a:lstStyle/>
          <a:p>
            <a:r>
              <a:rPr lang="de-DE" smtClean="0"/>
              <a:t>Bodele: Diurnal Dust Pulses</a:t>
            </a:r>
            <a:endParaRPr lang="en-GB" smtClean="0"/>
          </a:p>
        </p:txBody>
      </p:sp>
      <p:sp>
        <p:nvSpPr>
          <p:cNvPr id="60419" name="Rectangle 6"/>
          <p:cNvSpPr>
            <a:spLocks noChangeArrowheads="1"/>
          </p:cNvSpPr>
          <p:nvPr/>
        </p:nvSpPr>
        <p:spPr bwMode="auto">
          <a:xfrm>
            <a:off x="0" y="5538788"/>
            <a:ext cx="91440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defTabSz="1025525">
              <a:lnSpc>
                <a:spcPct val="90000"/>
              </a:lnSpc>
            </a:pPr>
            <a:r>
              <a:rPr lang="en-US" sz="2000" b="1"/>
              <a:t>Met-9, 13 November 2009</a:t>
            </a:r>
          </a:p>
        </p:txBody>
      </p:sp>
      <p:pic>
        <p:nvPicPr>
          <p:cNvPr id="60420" name="Picture 7" descr="20091113_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76375"/>
            <a:ext cx="22494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8" descr="20091113_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5525" y="1476375"/>
            <a:ext cx="22494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9" descr="20091113_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3" y="1476375"/>
            <a:ext cx="22494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10" descr="20091113_1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4513" y="1476375"/>
            <a:ext cx="22494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Rectangle 6"/>
          <p:cNvSpPr>
            <a:spLocks noChangeArrowheads="1"/>
          </p:cNvSpPr>
          <p:nvPr/>
        </p:nvSpPr>
        <p:spPr bwMode="auto">
          <a:xfrm>
            <a:off x="476250" y="5072063"/>
            <a:ext cx="86677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06:00 Z                       08:00 Z                    10:00 Z                    12:00 Z</a:t>
            </a:r>
          </a:p>
        </p:txBody>
      </p:sp>
      <p:sp>
        <p:nvSpPr>
          <p:cNvPr id="60425" name="Rectangle 6"/>
          <p:cNvSpPr>
            <a:spLocks noChangeArrowheads="1"/>
          </p:cNvSpPr>
          <p:nvPr/>
        </p:nvSpPr>
        <p:spPr bwMode="auto">
          <a:xfrm>
            <a:off x="2324100" y="1538288"/>
            <a:ext cx="68199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>
                <a:solidFill>
                  <a:schemeClr val="bg1"/>
                </a:solidFill>
              </a:rPr>
              <a:t>Blowing dust from around 8 to 14 Z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3238"/>
            <a:ext cx="48545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676525"/>
            <a:ext cx="4427537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8"/>
          <p:cNvSpPr txBox="1">
            <a:spLocks noChangeArrowheads="1"/>
          </p:cNvSpPr>
          <p:nvPr/>
        </p:nvSpPr>
        <p:spPr bwMode="auto">
          <a:xfrm>
            <a:off x="1409700" y="1333500"/>
            <a:ext cx="6143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</a:rPr>
              <a:t>Thunderstorms raising dust squalls</a:t>
            </a:r>
          </a:p>
          <a:p>
            <a:endParaRPr lang="en-US" sz="2800">
              <a:solidFill>
                <a:schemeClr val="tx1"/>
              </a:solidFill>
            </a:endParaRPr>
          </a:p>
          <a:p>
            <a:r>
              <a:rPr lang="en-US" sz="2800">
                <a:solidFill>
                  <a:schemeClr val="tx1"/>
                </a:solidFill>
              </a:rPr>
              <a:t>Dust squalls triggering thunderstorms</a:t>
            </a:r>
          </a:p>
        </p:txBody>
      </p:sp>
      <p:sp>
        <p:nvSpPr>
          <p:cNvPr id="61445" name="AutoShape 9"/>
          <p:cNvSpPr>
            <a:spLocks noChangeArrowheads="1"/>
          </p:cNvSpPr>
          <p:nvPr/>
        </p:nvSpPr>
        <p:spPr bwMode="auto">
          <a:xfrm>
            <a:off x="1001713" y="1479550"/>
            <a:ext cx="503237" cy="1081088"/>
          </a:xfrm>
          <a:prstGeom prst="curvedRightArrow">
            <a:avLst>
              <a:gd name="adj1" fmla="val 42965"/>
              <a:gd name="adj2" fmla="val 85931"/>
              <a:gd name="adj3" fmla="val 333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1446" name="AutoShape 10"/>
          <p:cNvSpPr>
            <a:spLocks noChangeArrowheads="1"/>
          </p:cNvSpPr>
          <p:nvPr/>
        </p:nvSpPr>
        <p:spPr bwMode="auto">
          <a:xfrm rot="10800000">
            <a:off x="7586663" y="1358900"/>
            <a:ext cx="612775" cy="1152525"/>
          </a:xfrm>
          <a:prstGeom prst="curvedRightArrow">
            <a:avLst>
              <a:gd name="adj1" fmla="val 37617"/>
              <a:gd name="adj2" fmla="val 75233"/>
              <a:gd name="adj3" fmla="val 333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1447" name="TextBox 3"/>
          <p:cNvSpPr txBox="1">
            <a:spLocks noChangeArrowheads="1"/>
          </p:cNvSpPr>
          <p:nvPr/>
        </p:nvSpPr>
        <p:spPr bwMode="auto">
          <a:xfrm>
            <a:off x="141288" y="6362700"/>
            <a:ext cx="50466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Source: Daniel Rosenfeld, Dubrovnik Conference, 2005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71463" y="176213"/>
            <a:ext cx="8296275" cy="6143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Dust Squalls from Convective Downbursts (</a:t>
            </a: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Haboobs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comet_01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66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Image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538" y="3860800"/>
            <a:ext cx="7627937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Dust Outbreaks: Ingredients</a:t>
            </a:r>
            <a:endParaRPr lang="en-GB" smtClean="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581025" y="1371600"/>
            <a:ext cx="81343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400">
                <a:solidFill>
                  <a:schemeClr val="tx1"/>
                </a:solidFill>
              </a:rPr>
              <a:t>For lifting dust up in the air two things must come together:</a:t>
            </a:r>
            <a:br>
              <a:rPr lang="en-GB" sz="2400">
                <a:solidFill>
                  <a:schemeClr val="tx1"/>
                </a:solidFill>
              </a:rPr>
            </a:br>
            <a:endParaRPr lang="en-GB" sz="1200">
              <a:solidFill>
                <a:schemeClr val="tx1"/>
              </a:solidFill>
            </a:endParaRPr>
          </a:p>
          <a:p>
            <a:pPr lvl="1" algn="l">
              <a:buFont typeface="Arial" charset="0"/>
              <a:buChar char="•"/>
            </a:pPr>
            <a:r>
              <a:rPr lang="en-GB" sz="2400">
                <a:solidFill>
                  <a:schemeClr val="tx1"/>
                </a:solidFill>
              </a:rPr>
              <a:t> Strong surface winds (“M</a:t>
            </a:r>
            <a:r>
              <a:rPr lang="en-US" sz="2400">
                <a:solidFill>
                  <a:schemeClr val="tx1"/>
                </a:solidFill>
              </a:rPr>
              <a:t>ost large scale duststorms require about 15 knots to get started”, Wilkerson, 1991</a:t>
            </a:r>
            <a:r>
              <a:rPr lang="en-GB" sz="2400">
                <a:solidFill>
                  <a:schemeClr val="tx1"/>
                </a:solidFill>
              </a:rPr>
              <a:t>)</a:t>
            </a:r>
          </a:p>
          <a:p>
            <a:pPr lvl="1" algn="l">
              <a:buFont typeface="Arial" charset="0"/>
              <a:buChar char="•"/>
            </a:pPr>
            <a:r>
              <a:rPr lang="en-US" sz="2400">
                <a:solidFill>
                  <a:schemeClr val="tx1"/>
                </a:solidFill>
              </a:rPr>
              <a:t> Dust source (“Most duststorms originate in specific source areas that can be identified in satellite imagery”)</a:t>
            </a:r>
            <a:endParaRPr lang="en-GB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8" descr="R200506071200_DayAndNig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3558" name="Text Box 6"/>
          <p:cNvSpPr txBox="1">
            <a:spLocks noChangeArrowheads="1"/>
          </p:cNvSpPr>
          <p:nvPr/>
        </p:nvSpPr>
        <p:spPr bwMode="auto">
          <a:xfrm>
            <a:off x="0" y="-458788"/>
            <a:ext cx="9144000" cy="338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GB" sz="400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Observed </a:t>
            </a:r>
          </a:p>
          <a:p>
            <a:pPr>
              <a:defRPr/>
            </a:pPr>
            <a:r>
              <a:rPr lang="en-GB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Cloud – Aerosol Interactions</a:t>
            </a:r>
          </a:p>
          <a:p>
            <a:pPr>
              <a:defRPr/>
            </a:pPr>
            <a:r>
              <a:rPr lang="en-GB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With METEOSAT-8</a:t>
            </a:r>
          </a:p>
          <a:p>
            <a:pPr>
              <a:defRPr/>
            </a:pPr>
            <a:endParaRPr lang="en-GB" sz="16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GB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Daniel Rosenfeld </a:t>
            </a:r>
          </a:p>
          <a:p>
            <a:pPr>
              <a:defRPr/>
            </a:pPr>
            <a:r>
              <a:rPr lang="en-GB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The Hebrew University of Jerusalem</a:t>
            </a:r>
          </a:p>
        </p:txBody>
      </p:sp>
      <p:sp>
        <p:nvSpPr>
          <p:cNvPr id="63492" name="Text Box 9"/>
          <p:cNvSpPr txBox="1">
            <a:spLocks noChangeArrowheads="1"/>
          </p:cNvSpPr>
          <p:nvPr/>
        </p:nvSpPr>
        <p:spPr bwMode="auto">
          <a:xfrm>
            <a:off x="44450" y="6381750"/>
            <a:ext cx="3113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</a:rPr>
              <a:t>MSG 2005 06 07 12:00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lensky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lensky02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Box 2"/>
          <p:cNvSpPr txBox="1">
            <a:spLocks noChangeArrowheads="1"/>
          </p:cNvSpPr>
          <p:nvPr/>
        </p:nvSpPr>
        <p:spPr bwMode="auto">
          <a:xfrm>
            <a:off x="419100" y="5972175"/>
            <a:ext cx="2081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solidFill>
                  <a:srgbClr val="FFFF00"/>
                </a:solidFill>
              </a:rPr>
              <a:t>heavy rain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lensky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" descr="lensky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 descr="lensky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" descr="lensky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6" descr="200704292200.jpg"/>
          <p:cNvPicPr>
            <a:picLocks noChangeAspect="1"/>
          </p:cNvPicPr>
          <p:nvPr/>
        </p:nvPicPr>
        <p:blipFill>
          <a:blip r:embed="rId2" cstate="print"/>
          <a:srcRect l="5669" r="18898"/>
          <a:stretch>
            <a:fillRect/>
          </a:stretch>
        </p:blipFill>
        <p:spPr bwMode="auto">
          <a:xfrm>
            <a:off x="152400" y="1619250"/>
            <a:ext cx="28733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7" descr="200704300400.jpg"/>
          <p:cNvPicPr>
            <a:picLocks noChangeAspect="1"/>
          </p:cNvPicPr>
          <p:nvPr/>
        </p:nvPicPr>
        <p:blipFill>
          <a:blip r:embed="rId3" cstate="print"/>
          <a:srcRect l="5669" r="18898"/>
          <a:stretch>
            <a:fillRect/>
          </a:stretch>
        </p:blipFill>
        <p:spPr bwMode="auto">
          <a:xfrm>
            <a:off x="3168650" y="1619250"/>
            <a:ext cx="28733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8" descr="200704301100.jpg"/>
          <p:cNvPicPr>
            <a:picLocks noChangeAspect="1"/>
          </p:cNvPicPr>
          <p:nvPr/>
        </p:nvPicPr>
        <p:blipFill>
          <a:blip r:embed="rId4" cstate="print"/>
          <a:srcRect l="5669" r="18898"/>
          <a:stretch>
            <a:fillRect/>
          </a:stretch>
        </p:blipFill>
        <p:spPr bwMode="auto">
          <a:xfrm>
            <a:off x="6146800" y="1619250"/>
            <a:ext cx="28733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6"/>
          <p:cNvSpPr>
            <a:spLocks noChangeArrowheads="1"/>
          </p:cNvSpPr>
          <p:nvPr/>
        </p:nvSpPr>
        <p:spPr bwMode="auto">
          <a:xfrm>
            <a:off x="152400" y="1652588"/>
            <a:ext cx="89916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>
                <a:solidFill>
                  <a:schemeClr val="bg1"/>
                </a:solidFill>
              </a:rPr>
              <a:t>22:00 UTC                           04:00 UTC                         11:00 UTC</a:t>
            </a: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49238" y="6024563"/>
            <a:ext cx="88947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Met-8, 29-30 April 2007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00063" y="214313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Haboob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over Sudan</a:t>
            </a:r>
          </a:p>
        </p:txBody>
      </p:sp>
      <p:sp>
        <p:nvSpPr>
          <p:cNvPr id="70664" name="Text Box 5"/>
          <p:cNvSpPr txBox="1">
            <a:spLocks noChangeArrowheads="1"/>
          </p:cNvSpPr>
          <p:nvPr/>
        </p:nvSpPr>
        <p:spPr bwMode="auto">
          <a:xfrm>
            <a:off x="4676775" y="228600"/>
            <a:ext cx="404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>
                <a:solidFill>
                  <a:schemeClr val="bg1"/>
                </a:solidFill>
              </a:rPr>
              <a:t>What level do you expect </a:t>
            </a:r>
            <a:br>
              <a:rPr lang="pt-PT" sz="2000" b="1">
                <a:solidFill>
                  <a:schemeClr val="bg1"/>
                </a:solidFill>
              </a:rPr>
            </a:br>
            <a:r>
              <a:rPr lang="pt-PT" sz="2000" b="1">
                <a:solidFill>
                  <a:schemeClr val="bg1"/>
                </a:solidFill>
              </a:rPr>
              <a:t>for the dust cloud over Sudan ?</a:t>
            </a:r>
            <a:endParaRPr lang="pt-PT" sz="2000" b="1" noProof="1">
              <a:solidFill>
                <a:schemeClr val="bg1"/>
              </a:solidFill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3130550" y="3787775"/>
            <a:ext cx="30781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000" b="1">
                <a:solidFill>
                  <a:schemeClr val="bg1"/>
                </a:solidFill>
              </a:rPr>
              <a:t>High 		(4-5 km) </a:t>
            </a:r>
          </a:p>
          <a:p>
            <a:endParaRPr lang="pt-PT" sz="2000" b="1">
              <a:solidFill>
                <a:schemeClr val="bg1"/>
              </a:solidFill>
            </a:endParaRPr>
          </a:p>
          <a:p>
            <a:r>
              <a:rPr lang="pt-PT" sz="2000" b="1">
                <a:solidFill>
                  <a:schemeClr val="bg1"/>
                </a:solidFill>
              </a:rPr>
              <a:t>Medium 	(2-3 km)</a:t>
            </a:r>
          </a:p>
          <a:p>
            <a:endParaRPr lang="pt-PT" sz="2000" b="1">
              <a:solidFill>
                <a:schemeClr val="bg1"/>
              </a:solidFill>
            </a:endParaRPr>
          </a:p>
          <a:p>
            <a:r>
              <a:rPr lang="pt-PT" sz="2000" b="1">
                <a:solidFill>
                  <a:schemeClr val="bg1"/>
                </a:solidFill>
              </a:rPr>
              <a:t>Low 		(0-1 km)</a:t>
            </a:r>
            <a:endParaRPr lang="pt-PT" sz="2000" b="1" noProof="1">
              <a:solidFill>
                <a:schemeClr val="bg1"/>
              </a:solidFill>
            </a:endParaRPr>
          </a:p>
        </p:txBody>
      </p:sp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6175375" y="3733800"/>
            <a:ext cx="631825" cy="533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6184900" y="4343400"/>
            <a:ext cx="631825" cy="533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6194425" y="4943475"/>
            <a:ext cx="631825" cy="533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4"/>
          <p:cNvSpPr txBox="1">
            <a:spLocks noChangeArrowheads="1"/>
          </p:cNvSpPr>
          <p:nvPr/>
        </p:nvSpPr>
        <p:spPr bwMode="auto">
          <a:xfrm>
            <a:off x="3724275" y="3086100"/>
            <a:ext cx="1595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/>
              <a:t>Loop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6" descr="2006_02_23_1200_rgb_10-09_09-07_09"/>
          <p:cNvPicPr>
            <a:picLocks noChangeAspect="1" noChangeArrowheads="1"/>
          </p:cNvPicPr>
          <p:nvPr/>
        </p:nvPicPr>
        <p:blipFill>
          <a:blip r:embed="rId2" cstate="print"/>
          <a:srcRect l="31496" t="41995"/>
          <a:stretch>
            <a:fillRect/>
          </a:stretch>
        </p:blipFill>
        <p:spPr bwMode="auto">
          <a:xfrm>
            <a:off x="-1658938" y="0"/>
            <a:ext cx="10802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4"/>
          <p:cNvSpPr>
            <a:spLocks noChangeArrowheads="1"/>
          </p:cNvSpPr>
          <p:nvPr/>
        </p:nvSpPr>
        <p:spPr bwMode="auto">
          <a:xfrm>
            <a:off x="0" y="5943600"/>
            <a:ext cx="6858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sz="2000" b="1"/>
              <a:t>Met-8, 23 February 2006, 12:00 UTC</a:t>
            </a:r>
          </a:p>
        </p:txBody>
      </p:sp>
      <p:sp>
        <p:nvSpPr>
          <p:cNvPr id="72708" name="Freeform 7"/>
          <p:cNvSpPr>
            <a:spLocks/>
          </p:cNvSpPr>
          <p:nvPr/>
        </p:nvSpPr>
        <p:spPr bwMode="auto">
          <a:xfrm>
            <a:off x="3962400" y="4381500"/>
            <a:ext cx="3733800" cy="2362200"/>
          </a:xfrm>
          <a:custGeom>
            <a:avLst/>
            <a:gdLst>
              <a:gd name="T0" fmla="*/ 0 w 2352"/>
              <a:gd name="T1" fmla="*/ 2147483647 h 1488"/>
              <a:gd name="T2" fmla="*/ 2147483647 w 2352"/>
              <a:gd name="T3" fmla="*/ 0 h 1488"/>
              <a:gd name="T4" fmla="*/ 0 60000 65536"/>
              <a:gd name="T5" fmla="*/ 0 60000 65536"/>
              <a:gd name="T6" fmla="*/ 0 w 2352"/>
              <a:gd name="T7" fmla="*/ 0 h 1488"/>
              <a:gd name="T8" fmla="*/ 2352 w 2352"/>
              <a:gd name="T9" fmla="*/ 1488 h 148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352" h="1488">
                <a:moveTo>
                  <a:pt x="0" y="1488"/>
                </a:moveTo>
                <a:cubicBezTo>
                  <a:pt x="976" y="928"/>
                  <a:pt x="1952" y="368"/>
                  <a:pt x="2352" y="0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09" name="Text Box 10"/>
          <p:cNvSpPr txBox="1">
            <a:spLocks noChangeArrowheads="1"/>
          </p:cNvSpPr>
          <p:nvPr/>
        </p:nvSpPr>
        <p:spPr bwMode="auto">
          <a:xfrm>
            <a:off x="5965825" y="5737225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moist</a:t>
            </a:r>
          </a:p>
        </p:txBody>
      </p:sp>
      <p:sp>
        <p:nvSpPr>
          <p:cNvPr id="72710" name="Text Box 11"/>
          <p:cNvSpPr txBox="1">
            <a:spLocks noChangeArrowheads="1"/>
          </p:cNvSpPr>
          <p:nvPr/>
        </p:nvSpPr>
        <p:spPr bwMode="auto">
          <a:xfrm>
            <a:off x="4572000" y="5419725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/>
              <a:t>dry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00038" y="128588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Downslope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Winds Algeria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762250" y="3081338"/>
            <a:ext cx="2152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Algeria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66700" y="4210050"/>
            <a:ext cx="3703638" cy="13843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tx1"/>
                </a:solidFill>
              </a:rPr>
              <a:t>Where do you see</a:t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</a:rPr>
              <a:t>dust caused by strong</a:t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2800" dirty="0" err="1">
                <a:solidFill>
                  <a:schemeClr val="tx1"/>
                </a:solidFill>
              </a:rPr>
              <a:t>downslope</a:t>
            </a:r>
            <a:r>
              <a:rPr lang="en-GB" sz="2800" dirty="0">
                <a:solidFill>
                  <a:schemeClr val="tx1"/>
                </a:solidFill>
              </a:rPr>
              <a:t> winds?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3724275" y="3086100"/>
            <a:ext cx="1595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3600"/>
              <a:t>Loop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/>
          <p:cNvSpPr>
            <a:spLocks noChangeArrowheads="1"/>
          </p:cNvSpPr>
          <p:nvPr/>
        </p:nvSpPr>
        <p:spPr bwMode="auto">
          <a:xfrm>
            <a:off x="685800" y="5943600"/>
            <a:ext cx="6172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082" tIns="57542" rIns="115082" bIns="57542" anchor="ctr"/>
          <a:lstStyle/>
          <a:p>
            <a:pPr algn="l" defTabSz="1143000">
              <a:lnSpc>
                <a:spcPct val="90000"/>
              </a:lnSpc>
            </a:pPr>
            <a:r>
              <a:rPr lang="en-US" sz="2000" b="1"/>
              <a:t>Met-9, 21 July 2009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00038" y="347663"/>
            <a:ext cx="8296275" cy="59531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Downslope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Winds Argentina (</a:t>
            </a:r>
            <a:r>
              <a:rPr lang="en-GB" sz="2800" b="1" kern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Zonda</a:t>
            </a: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Winds)</a:t>
            </a:r>
          </a:p>
        </p:txBody>
      </p:sp>
      <p:pic>
        <p:nvPicPr>
          <p:cNvPr id="73732" name="Picture 7" descr="2009_07_21_1300_m9_rgb_d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547813"/>
            <a:ext cx="431958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8" descr="2009_07_21_1800_m9_rgb_dus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8675" y="1547813"/>
            <a:ext cx="431958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19075" y="1652588"/>
            <a:ext cx="89249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332" tIns="51667" rIns="103332" bIns="51667" anchor="ctr"/>
          <a:lstStyle/>
          <a:p>
            <a:pPr algn="l" defTabSz="1025525">
              <a:lnSpc>
                <a:spcPct val="90000"/>
              </a:lnSpc>
            </a:pPr>
            <a:r>
              <a:rPr lang="en-US" sz="2000" b="1"/>
              <a:t>13:00 UTC                                             18:00 UTC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752600" y="5157788"/>
            <a:ext cx="2152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800" b="1" dirty="0">
                <a:solidFill>
                  <a:schemeClr val="bg1"/>
                </a:solidFill>
                <a:latin typeface="+mn-lt"/>
              </a:rPr>
              <a:t>Argentina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3"/>
          <p:cNvSpPr>
            <a:spLocks noChangeArrowheads="1"/>
          </p:cNvSpPr>
          <p:nvPr/>
        </p:nvSpPr>
        <p:spPr bwMode="auto">
          <a:xfrm>
            <a:off x="684213" y="1412875"/>
            <a:ext cx="7970837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The Dust RGB can be used during </a:t>
            </a:r>
            <a:r>
              <a:rPr lang="pt-PT" sz="2800">
                <a:solidFill>
                  <a:srgbClr val="FF0000"/>
                </a:solidFill>
              </a:rPr>
              <a:t>day and night</a:t>
            </a:r>
          </a:p>
          <a:p>
            <a:pPr>
              <a:buFontTx/>
              <a:buChar char="-"/>
            </a:pPr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Dust </a:t>
            </a:r>
            <a:r>
              <a:rPr lang="pt-PT" sz="2800">
                <a:solidFill>
                  <a:srgbClr val="FF0000"/>
                </a:solidFill>
              </a:rPr>
              <a:t>Level identification is difficult</a:t>
            </a:r>
            <a:r>
              <a:rPr lang="pt-PT" sz="2800">
                <a:solidFill>
                  <a:srgbClr val="0000CC"/>
                </a:solidFill>
              </a:rPr>
              <a:t> but not totally impossible</a:t>
            </a:r>
          </a:p>
          <a:p>
            <a:pPr>
              <a:buFontTx/>
              <a:buChar char="-"/>
            </a:pPr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More contrast to backgroud </a:t>
            </a:r>
            <a:r>
              <a:rPr lang="pt-PT" sz="2800">
                <a:solidFill>
                  <a:srgbClr val="FF0000"/>
                </a:solidFill>
              </a:rPr>
              <a:t>over land</a:t>
            </a:r>
            <a:r>
              <a:rPr lang="pt-PT" sz="2800">
                <a:solidFill>
                  <a:srgbClr val="0000CC"/>
                </a:solidFill>
              </a:rPr>
              <a:t> than over ocean </a:t>
            </a:r>
          </a:p>
          <a:p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Over ocean visible imagery is preferable during the day (e.g. Natural Colour RGB)</a:t>
            </a:r>
            <a:endParaRPr lang="pt-PT" sz="2800" noProof="1">
              <a:solidFill>
                <a:srgbClr val="0000CC"/>
              </a:solidFill>
            </a:endParaRPr>
          </a:p>
        </p:txBody>
      </p:sp>
      <p:sp>
        <p:nvSpPr>
          <p:cNvPr id="74755" name="Rectangle 14"/>
          <p:cNvSpPr>
            <a:spLocks noChangeArrowheads="1"/>
          </p:cNvSpPr>
          <p:nvPr/>
        </p:nvSpPr>
        <p:spPr bwMode="auto">
          <a:xfrm>
            <a:off x="0" y="29527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 b="1">
                <a:solidFill>
                  <a:schemeClr val="bg1"/>
                </a:solidFill>
                <a:latin typeface="Arial" charset="0"/>
                <a:cs typeface="Arial" charset="0"/>
              </a:rPr>
              <a:t>Summary: Key Messages 1</a:t>
            </a:r>
            <a:endParaRPr lang="pt-PT" sz="3200" b="1" noProof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3"/>
          <p:cNvSpPr>
            <a:spLocks noChangeArrowheads="1"/>
          </p:cNvSpPr>
          <p:nvPr/>
        </p:nvSpPr>
        <p:spPr bwMode="auto">
          <a:xfrm>
            <a:off x="684213" y="1412875"/>
            <a:ext cx="797083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Dust changes </a:t>
            </a:r>
            <a:r>
              <a:rPr lang="pt-PT" sz="2800">
                <a:solidFill>
                  <a:srgbClr val="FF0000"/>
                </a:solidFill>
              </a:rPr>
              <a:t>cloud microphysics</a:t>
            </a:r>
          </a:p>
          <a:p>
            <a:pPr>
              <a:buFontTx/>
              <a:buChar char="-"/>
            </a:pPr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Mesoscale dust outbreaks </a:t>
            </a:r>
            <a:r>
              <a:rPr lang="pt-PT" sz="2800">
                <a:solidFill>
                  <a:srgbClr val="FF0000"/>
                </a:solidFill>
              </a:rPr>
              <a:t>cannot be forecasted with dust model</a:t>
            </a:r>
            <a:r>
              <a:rPr lang="pt-PT" sz="2800">
                <a:solidFill>
                  <a:srgbClr val="0000CC"/>
                </a:solidFill>
              </a:rPr>
              <a:t> (satellite data!)</a:t>
            </a:r>
          </a:p>
          <a:p>
            <a:pPr>
              <a:buFont typeface="Arial" charset="0"/>
              <a:buChar char="•"/>
            </a:pPr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</a:t>
            </a:r>
            <a:r>
              <a:rPr lang="pt-PT" sz="2800">
                <a:solidFill>
                  <a:srgbClr val="FF0000"/>
                </a:solidFill>
              </a:rPr>
              <a:t>HRV / Dust RGB blended product</a:t>
            </a:r>
            <a:r>
              <a:rPr lang="pt-PT" sz="2800">
                <a:solidFill>
                  <a:srgbClr val="0000CC"/>
                </a:solidFill>
              </a:rPr>
              <a:t> very useful during daytime</a:t>
            </a:r>
          </a:p>
          <a:p>
            <a:endParaRPr lang="pt-PT" sz="2800">
              <a:solidFill>
                <a:srgbClr val="0000CC"/>
              </a:solidFill>
            </a:endParaRPr>
          </a:p>
          <a:p>
            <a:pPr>
              <a:buFont typeface="Arial" charset="0"/>
              <a:buChar char="•"/>
            </a:pPr>
            <a:r>
              <a:rPr lang="pt-PT" sz="2800">
                <a:solidFill>
                  <a:srgbClr val="0000CC"/>
                </a:solidFill>
              </a:rPr>
              <a:t> Haboobs can </a:t>
            </a:r>
            <a:r>
              <a:rPr lang="pt-PT" sz="2800">
                <a:solidFill>
                  <a:srgbClr val="FF0000"/>
                </a:solidFill>
              </a:rPr>
              <a:t>travel very fast at night</a:t>
            </a:r>
            <a:r>
              <a:rPr lang="pt-PT" sz="2800">
                <a:solidFill>
                  <a:srgbClr val="0000CC"/>
                </a:solidFill>
              </a:rPr>
              <a:t>!</a:t>
            </a:r>
            <a:endParaRPr lang="pt-PT" sz="2800" noProof="1">
              <a:solidFill>
                <a:srgbClr val="0000CC"/>
              </a:solidFill>
            </a:endParaRPr>
          </a:p>
        </p:txBody>
      </p:sp>
      <p:sp>
        <p:nvSpPr>
          <p:cNvPr id="75779" name="Rectangle 14"/>
          <p:cNvSpPr>
            <a:spLocks noChangeArrowheads="1"/>
          </p:cNvSpPr>
          <p:nvPr/>
        </p:nvSpPr>
        <p:spPr bwMode="auto">
          <a:xfrm>
            <a:off x="0" y="29527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3200" b="1">
                <a:solidFill>
                  <a:schemeClr val="bg1"/>
                </a:solidFill>
                <a:latin typeface="Arial" charset="0"/>
                <a:cs typeface="Arial" charset="0"/>
              </a:rPr>
              <a:t>Summary: Key Messages 2</a:t>
            </a:r>
            <a:endParaRPr lang="pt-PT" sz="3200" b="1" noProof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4_02_21_1300_rgb_10-09_09-07_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7100" y="-862013"/>
            <a:ext cx="10998200" cy="858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476375" y="2590800"/>
            <a:ext cx="1166813" cy="4095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 b="1"/>
              <a:t>Dust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2601913" y="2743200"/>
            <a:ext cx="985837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2251075" y="3505200"/>
            <a:ext cx="9842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1266825" y="3276600"/>
            <a:ext cx="1165225" cy="40957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 b="1"/>
              <a:t>Dust</a:t>
            </a:r>
          </a:p>
        </p:txBody>
      </p:sp>
      <p:sp>
        <p:nvSpPr>
          <p:cNvPr id="19463" name="Line 9"/>
          <p:cNvSpPr>
            <a:spLocks noChangeShapeType="1"/>
          </p:cNvSpPr>
          <p:nvPr/>
        </p:nvSpPr>
        <p:spPr bwMode="auto">
          <a:xfrm flipH="1" flipV="1">
            <a:off x="6943725" y="3076575"/>
            <a:ext cx="19050" cy="6286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6311900" y="3629025"/>
            <a:ext cx="2127250" cy="70802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 b="1"/>
              <a:t>Thin high-level ice clouds</a:t>
            </a:r>
          </a:p>
        </p:txBody>
      </p:sp>
      <p:sp>
        <p:nvSpPr>
          <p:cNvPr id="19465" name="Line 11"/>
          <p:cNvSpPr>
            <a:spLocks noChangeShapeType="1"/>
          </p:cNvSpPr>
          <p:nvPr/>
        </p:nvSpPr>
        <p:spPr bwMode="auto">
          <a:xfrm flipH="1" flipV="1">
            <a:off x="5486400" y="2286000"/>
            <a:ext cx="9842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6189663" y="1905000"/>
            <a:ext cx="2220912" cy="70802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762000"/>
            <a:r>
              <a:rPr lang="en-GB" sz="2000" b="1"/>
              <a:t>Thick high-level ice clouds</a:t>
            </a:r>
          </a:p>
        </p:txBody>
      </p:sp>
      <p:sp>
        <p:nvSpPr>
          <p:cNvPr id="19467" name="TextBox 4"/>
          <p:cNvSpPr txBox="1">
            <a:spLocks noChangeArrowheads="1"/>
          </p:cNvSpPr>
          <p:nvPr/>
        </p:nvSpPr>
        <p:spPr bwMode="auto">
          <a:xfrm>
            <a:off x="361950" y="6267450"/>
            <a:ext cx="466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b="1">
                <a:solidFill>
                  <a:schemeClr val="tx1"/>
                </a:solidFill>
              </a:rPr>
              <a:t>Meteosat-8, 21 February 2004, 13:00 UTC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00038" y="128588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Dust RGB: Interpretation of Colours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285875" y="1862138"/>
            <a:ext cx="1733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defTabSz="762000">
              <a:defRPr/>
            </a:pPr>
            <a:r>
              <a:rPr lang="en-GB" sz="2400" b="1" dirty="0">
                <a:solidFill>
                  <a:schemeClr val="bg1"/>
                </a:solidFill>
                <a:latin typeface="+mn-lt"/>
              </a:rPr>
              <a:t>Spain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7"/>
          <p:cNvSpPr>
            <a:spLocks noChangeArrowheads="1"/>
          </p:cNvSpPr>
          <p:nvPr/>
        </p:nvSpPr>
        <p:spPr bwMode="auto">
          <a:xfrm>
            <a:off x="5813425" y="5154613"/>
            <a:ext cx="1635125" cy="400050"/>
          </a:xfrm>
          <a:prstGeom prst="rect">
            <a:avLst/>
          </a:prstGeom>
          <a:solidFill>
            <a:srgbClr val="FF60F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3" name="Rectangle 19"/>
          <p:cNvSpPr>
            <a:spLocks noChangeArrowheads="1"/>
          </p:cNvSpPr>
          <p:nvPr/>
        </p:nvSpPr>
        <p:spPr bwMode="auto">
          <a:xfrm>
            <a:off x="3652838" y="5153025"/>
            <a:ext cx="1635125" cy="401638"/>
          </a:xfrm>
          <a:prstGeom prst="rect">
            <a:avLst/>
          </a:prstGeom>
          <a:solidFill>
            <a:srgbClr val="8750F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4" name="Text Box 23"/>
          <p:cNvSpPr txBox="1">
            <a:spLocks noChangeArrowheads="1"/>
          </p:cNvSpPr>
          <p:nvPr/>
        </p:nvSpPr>
        <p:spPr bwMode="auto">
          <a:xfrm>
            <a:off x="3652838" y="2344738"/>
            <a:ext cx="117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Night</a:t>
            </a:r>
          </a:p>
        </p:txBody>
      </p:sp>
      <p:sp>
        <p:nvSpPr>
          <p:cNvPr id="20485" name="Rectangle 24"/>
          <p:cNvSpPr>
            <a:spLocks noChangeArrowheads="1"/>
          </p:cNvSpPr>
          <p:nvPr/>
        </p:nvSpPr>
        <p:spPr bwMode="auto">
          <a:xfrm>
            <a:off x="3652838" y="4170363"/>
            <a:ext cx="1635125" cy="401637"/>
          </a:xfrm>
          <a:prstGeom prst="rect">
            <a:avLst/>
          </a:prstGeom>
          <a:solidFill>
            <a:srgbClr val="A050D2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6" name="Rectangle 25"/>
          <p:cNvSpPr>
            <a:spLocks noChangeArrowheads="1"/>
          </p:cNvSpPr>
          <p:nvPr/>
        </p:nvSpPr>
        <p:spPr bwMode="auto">
          <a:xfrm>
            <a:off x="3652838" y="3216275"/>
            <a:ext cx="1635125" cy="401638"/>
          </a:xfrm>
          <a:prstGeom prst="rect">
            <a:avLst/>
          </a:prstGeom>
          <a:solidFill>
            <a:srgbClr val="FF5096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7" name="Rectangle 26"/>
          <p:cNvSpPr>
            <a:spLocks noChangeArrowheads="1"/>
          </p:cNvSpPr>
          <p:nvPr/>
        </p:nvSpPr>
        <p:spPr bwMode="auto">
          <a:xfrm>
            <a:off x="5813425" y="4171950"/>
            <a:ext cx="1635125" cy="400050"/>
          </a:xfrm>
          <a:prstGeom prst="rect">
            <a:avLst/>
          </a:prstGeom>
          <a:solidFill>
            <a:srgbClr val="FF60F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8" name="Rectangle 27"/>
          <p:cNvSpPr>
            <a:spLocks noChangeArrowheads="1"/>
          </p:cNvSpPr>
          <p:nvPr/>
        </p:nvSpPr>
        <p:spPr bwMode="auto">
          <a:xfrm>
            <a:off x="5813425" y="3216275"/>
            <a:ext cx="1635125" cy="401638"/>
          </a:xfrm>
          <a:prstGeom prst="rect">
            <a:avLst/>
          </a:prstGeom>
          <a:solidFill>
            <a:srgbClr val="FF60F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0489" name="Rettangolo 10"/>
          <p:cNvSpPr>
            <a:spLocks noChangeArrowheads="1"/>
          </p:cNvSpPr>
          <p:nvPr/>
        </p:nvSpPr>
        <p:spPr bwMode="auto">
          <a:xfrm>
            <a:off x="1169988" y="3294063"/>
            <a:ext cx="2754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High (4-5 km)</a:t>
            </a:r>
          </a:p>
        </p:txBody>
      </p:sp>
      <p:sp>
        <p:nvSpPr>
          <p:cNvPr id="20490" name="Rettangolo 11"/>
          <p:cNvSpPr>
            <a:spLocks noChangeArrowheads="1"/>
          </p:cNvSpPr>
          <p:nvPr/>
        </p:nvSpPr>
        <p:spPr bwMode="auto">
          <a:xfrm>
            <a:off x="1169988" y="4248150"/>
            <a:ext cx="2573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Mid (2-3 km)</a:t>
            </a:r>
          </a:p>
        </p:txBody>
      </p:sp>
      <p:sp>
        <p:nvSpPr>
          <p:cNvPr id="20491" name="Rettangolo 12"/>
          <p:cNvSpPr>
            <a:spLocks noChangeArrowheads="1"/>
          </p:cNvSpPr>
          <p:nvPr/>
        </p:nvSpPr>
        <p:spPr bwMode="auto">
          <a:xfrm>
            <a:off x="1169988" y="5230813"/>
            <a:ext cx="2673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Low (0-1 km)</a:t>
            </a:r>
          </a:p>
        </p:txBody>
      </p:sp>
      <p:sp>
        <p:nvSpPr>
          <p:cNvPr id="20492" name="Rettangolo 13"/>
          <p:cNvSpPr>
            <a:spLocks noChangeArrowheads="1"/>
          </p:cNvSpPr>
          <p:nvPr/>
        </p:nvSpPr>
        <p:spPr bwMode="auto">
          <a:xfrm>
            <a:off x="5813425" y="2344738"/>
            <a:ext cx="739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Day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00038" y="128588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Dust RGB: Interpretation of Colours</a:t>
            </a:r>
            <a:b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1. Thin Dust Clouds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7"/>
          <p:cNvSpPr>
            <a:spLocks noChangeArrowheads="1"/>
          </p:cNvSpPr>
          <p:nvPr/>
        </p:nvSpPr>
        <p:spPr bwMode="auto">
          <a:xfrm>
            <a:off x="5813425" y="5154613"/>
            <a:ext cx="1635125" cy="400050"/>
          </a:xfrm>
          <a:prstGeom prst="rect">
            <a:avLst/>
          </a:prstGeom>
          <a:solidFill>
            <a:srgbClr val="8750E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1507" name="Rectangle 19"/>
          <p:cNvSpPr>
            <a:spLocks noChangeArrowheads="1"/>
          </p:cNvSpPr>
          <p:nvPr/>
        </p:nvSpPr>
        <p:spPr bwMode="auto">
          <a:xfrm>
            <a:off x="3652838" y="5153025"/>
            <a:ext cx="1635125" cy="401638"/>
          </a:xfrm>
          <a:prstGeom prst="rect">
            <a:avLst/>
          </a:prstGeom>
          <a:solidFill>
            <a:srgbClr val="8750EF"/>
          </a:solidFill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CH"/>
          </a:p>
        </p:txBody>
      </p:sp>
      <p:sp>
        <p:nvSpPr>
          <p:cNvPr id="21508" name="Text Box 23"/>
          <p:cNvSpPr txBox="1">
            <a:spLocks noChangeArrowheads="1"/>
          </p:cNvSpPr>
          <p:nvPr/>
        </p:nvSpPr>
        <p:spPr bwMode="auto">
          <a:xfrm>
            <a:off x="3652838" y="2344738"/>
            <a:ext cx="117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Night</a:t>
            </a:r>
          </a:p>
        </p:txBody>
      </p:sp>
      <p:sp>
        <p:nvSpPr>
          <p:cNvPr id="21509" name="Rettangolo 10"/>
          <p:cNvSpPr>
            <a:spLocks noChangeArrowheads="1"/>
          </p:cNvSpPr>
          <p:nvPr/>
        </p:nvSpPr>
        <p:spPr bwMode="auto">
          <a:xfrm>
            <a:off x="1169988" y="3294063"/>
            <a:ext cx="2754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High (4-5 km)</a:t>
            </a:r>
          </a:p>
        </p:txBody>
      </p:sp>
      <p:sp>
        <p:nvSpPr>
          <p:cNvPr id="21510" name="Rettangolo 11"/>
          <p:cNvSpPr>
            <a:spLocks noChangeArrowheads="1"/>
          </p:cNvSpPr>
          <p:nvPr/>
        </p:nvSpPr>
        <p:spPr bwMode="auto">
          <a:xfrm>
            <a:off x="1169988" y="4248150"/>
            <a:ext cx="2573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Mid (2-3 km)</a:t>
            </a:r>
          </a:p>
        </p:txBody>
      </p:sp>
      <p:sp>
        <p:nvSpPr>
          <p:cNvPr id="21511" name="Rettangolo 12"/>
          <p:cNvSpPr>
            <a:spLocks noChangeArrowheads="1"/>
          </p:cNvSpPr>
          <p:nvPr/>
        </p:nvSpPr>
        <p:spPr bwMode="auto">
          <a:xfrm>
            <a:off x="1169988" y="5230813"/>
            <a:ext cx="2673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Low (0-1 km)</a:t>
            </a:r>
          </a:p>
        </p:txBody>
      </p:sp>
      <p:sp>
        <p:nvSpPr>
          <p:cNvPr id="21512" name="Rettangolo 13"/>
          <p:cNvSpPr>
            <a:spLocks noChangeArrowheads="1"/>
          </p:cNvSpPr>
          <p:nvPr/>
        </p:nvSpPr>
        <p:spPr bwMode="auto">
          <a:xfrm>
            <a:off x="5813425" y="2344738"/>
            <a:ext cx="739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/>
              <a:t>Day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00038" y="128588"/>
            <a:ext cx="8296275" cy="944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The Dust RGB: Interpretation of Colours</a:t>
            </a:r>
            <a:b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GB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2. Very Thick Dust Clouds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UM_template_v03">
  <a:themeElements>
    <a:clrScheme name="1_EUM_template_v03 1">
      <a:dk1>
        <a:srgbClr val="002569"/>
      </a:dk1>
      <a:lt1>
        <a:srgbClr val="FFFFFF"/>
      </a:lt1>
      <a:dk2>
        <a:srgbClr val="002569"/>
      </a:dk2>
      <a:lt2>
        <a:srgbClr val="5F758D"/>
      </a:lt2>
      <a:accent1>
        <a:srgbClr val="FF9A00"/>
      </a:accent1>
      <a:accent2>
        <a:srgbClr val="9F2D20"/>
      </a:accent2>
      <a:accent3>
        <a:srgbClr val="FFFFFF"/>
      </a:accent3>
      <a:accent4>
        <a:srgbClr val="001E59"/>
      </a:accent4>
      <a:accent5>
        <a:srgbClr val="FFCAAA"/>
      </a:accent5>
      <a:accent6>
        <a:srgbClr val="90281C"/>
      </a:accent6>
      <a:hlink>
        <a:srgbClr val="7498C0"/>
      </a:hlink>
      <a:folHlink>
        <a:srgbClr val="929497"/>
      </a:folHlink>
    </a:clrScheme>
    <a:fontScheme name="1_EUM_template_v03">
      <a:majorFont>
        <a:latin typeface="Century Gothic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" pitchFamily="34" charset="0"/>
          </a:defRPr>
        </a:defPPr>
      </a:lstStyle>
    </a:lnDef>
  </a:objectDefaults>
  <a:extraClrSchemeLst>
    <a:extraClrScheme>
      <a:clrScheme name="1_EUM_template_v03 1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F9A00"/>
        </a:accent1>
        <a:accent2>
          <a:srgbClr val="9F2D20"/>
        </a:accent2>
        <a:accent3>
          <a:srgbClr val="FFFFFF"/>
        </a:accent3>
        <a:accent4>
          <a:srgbClr val="001E59"/>
        </a:accent4>
        <a:accent5>
          <a:srgbClr val="FFCAAA"/>
        </a:accent5>
        <a:accent6>
          <a:srgbClr val="90281C"/>
        </a:accent6>
        <a:hlink>
          <a:srgbClr val="7498C0"/>
        </a:hlink>
        <a:folHlink>
          <a:srgbClr val="9294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2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6D0A9"/>
        </a:accent1>
        <a:accent2>
          <a:srgbClr val="EBCAE3"/>
        </a:accent2>
        <a:accent3>
          <a:srgbClr val="FFFFFF"/>
        </a:accent3>
        <a:accent4>
          <a:srgbClr val="001E59"/>
        </a:accent4>
        <a:accent5>
          <a:srgbClr val="FAE4D1"/>
        </a:accent5>
        <a:accent6>
          <a:srgbClr val="D5B7CE"/>
        </a:accent6>
        <a:hlink>
          <a:srgbClr val="4E2029"/>
        </a:hlink>
        <a:folHlink>
          <a:srgbClr val="423B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3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5B97B1"/>
        </a:accent1>
        <a:accent2>
          <a:srgbClr val="F39600"/>
        </a:accent2>
        <a:accent3>
          <a:srgbClr val="FFFFFF"/>
        </a:accent3>
        <a:accent4>
          <a:srgbClr val="001E59"/>
        </a:accent4>
        <a:accent5>
          <a:srgbClr val="B5C9D5"/>
        </a:accent5>
        <a:accent6>
          <a:srgbClr val="DC8700"/>
        </a:accent6>
        <a:hlink>
          <a:srgbClr val="FFE4AE"/>
        </a:hlink>
        <a:folHlink>
          <a:srgbClr val="002A3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4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003F80"/>
        </a:accent1>
        <a:accent2>
          <a:srgbClr val="BDD7EE"/>
        </a:accent2>
        <a:accent3>
          <a:srgbClr val="FFFFFF"/>
        </a:accent3>
        <a:accent4>
          <a:srgbClr val="001E59"/>
        </a:accent4>
        <a:accent5>
          <a:srgbClr val="AAAFC0"/>
        </a:accent5>
        <a:accent6>
          <a:srgbClr val="ABC3D8"/>
        </a:accent6>
        <a:hlink>
          <a:srgbClr val="FFD350"/>
        </a:hlink>
        <a:folHlink>
          <a:srgbClr val="EB6F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5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C75B12"/>
        </a:accent1>
        <a:accent2>
          <a:srgbClr val="003359"/>
        </a:accent2>
        <a:accent3>
          <a:srgbClr val="FFFFFF"/>
        </a:accent3>
        <a:accent4>
          <a:srgbClr val="001E59"/>
        </a:accent4>
        <a:accent5>
          <a:srgbClr val="E0B5AA"/>
        </a:accent5>
        <a:accent6>
          <a:srgbClr val="002D50"/>
        </a:accent6>
        <a:hlink>
          <a:srgbClr val="92A2BD"/>
        </a:hlink>
        <a:folHlink>
          <a:srgbClr val="C7B3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EUM_template_v03</Template>
  <TotalTime>21997</TotalTime>
  <Words>1262</Words>
  <Application>Microsoft Office PowerPoint</Application>
  <PresentationFormat>On-screen Show (4:3)</PresentationFormat>
  <Paragraphs>335</Paragraphs>
  <Slides>62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Helvetica</vt:lpstr>
      <vt:lpstr>Arial</vt:lpstr>
      <vt:lpstr>Century Gothic</vt:lpstr>
      <vt:lpstr>Tahoma</vt:lpstr>
      <vt:lpstr>Times New Roman</vt:lpstr>
      <vt:lpstr>1_EUM_template_v03</vt:lpstr>
      <vt:lpstr>EUMETSAT Monitoring weather, climate and the environment</vt:lpstr>
      <vt:lpstr>Title: Dust Outbreaks - Synoptic dust outbreaks versus mesoscale dust squalls</vt:lpstr>
      <vt:lpstr>Slide 3</vt:lpstr>
      <vt:lpstr>Slide 4</vt:lpstr>
      <vt:lpstr>Dust Outbreaks: Ingredients</vt:lpstr>
      <vt:lpstr>Slide 6</vt:lpstr>
      <vt:lpstr>Slide 7</vt:lpstr>
      <vt:lpstr>Slide 8</vt:lpstr>
      <vt:lpstr>Slide 9</vt:lpstr>
      <vt:lpstr>Synoptic-Scale Dust Outbreaks (N. Hemisphere)</vt:lpstr>
      <vt:lpstr>Pre-Frontal Dust Clouds</vt:lpstr>
      <vt:lpstr>Large-Scale Pre-Frontal Lifting</vt:lpstr>
      <vt:lpstr>Slide 13</vt:lpstr>
      <vt:lpstr>Slide 14</vt:lpstr>
      <vt:lpstr>Dust causes Granular Structure of Cirrus Shield</vt:lpstr>
      <vt:lpstr>Post-Frontal Dust Clouds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Survey</vt:lpstr>
      <vt:lpstr>Slide 38</vt:lpstr>
      <vt:lpstr>Slide 39</vt:lpstr>
      <vt:lpstr>Slide 40</vt:lpstr>
      <vt:lpstr>Slide 41</vt:lpstr>
      <vt:lpstr>Meso-Scale Dust Outbreaks (N. Hemisphere)</vt:lpstr>
      <vt:lpstr>Mountain Gap Winds</vt:lpstr>
      <vt:lpstr>Mountain Gap Winds</vt:lpstr>
      <vt:lpstr>Slide 45</vt:lpstr>
      <vt:lpstr>Mountain Gap Winds</vt:lpstr>
      <vt:lpstr>Bodele: Diurnal Dust Pulses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</vt:vector>
  </TitlesOfParts>
  <Company>Eumetsat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 Staudte</dc:creator>
  <cp:lastModifiedBy>jeff braun</cp:lastModifiedBy>
  <cp:revision>955</cp:revision>
  <cp:lastPrinted>2006-03-06T14:11:17Z</cp:lastPrinted>
  <dcterms:created xsi:type="dcterms:W3CDTF">1997-07-23T08:21:02Z</dcterms:created>
  <dcterms:modified xsi:type="dcterms:W3CDTF">2011-11-02T14:44:21Z</dcterms:modified>
</cp:coreProperties>
</file>